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5" r:id="rId2"/>
    <p:sldId id="306" r:id="rId3"/>
    <p:sldId id="307" r:id="rId4"/>
    <p:sldId id="308" r:id="rId5"/>
    <p:sldId id="304" r:id="rId6"/>
    <p:sldId id="256" r:id="rId7"/>
    <p:sldId id="257" r:id="rId8"/>
    <p:sldId id="258" r:id="rId9"/>
    <p:sldId id="260" r:id="rId10"/>
    <p:sldId id="259" r:id="rId11"/>
    <p:sldId id="261" r:id="rId12"/>
    <p:sldId id="262" r:id="rId13"/>
    <p:sldId id="263" r:id="rId14"/>
    <p:sldId id="264" r:id="rId15"/>
    <p:sldId id="297" r:id="rId16"/>
    <p:sldId id="300" r:id="rId17"/>
    <p:sldId id="265" r:id="rId18"/>
    <p:sldId id="299" r:id="rId19"/>
    <p:sldId id="266" r:id="rId20"/>
    <p:sldId id="274" r:id="rId21"/>
    <p:sldId id="267" r:id="rId22"/>
    <p:sldId id="268" r:id="rId23"/>
    <p:sldId id="269" r:id="rId24"/>
    <p:sldId id="270" r:id="rId25"/>
    <p:sldId id="301" r:id="rId26"/>
    <p:sldId id="271" r:id="rId27"/>
    <p:sldId id="272" r:id="rId28"/>
    <p:sldId id="275" r:id="rId29"/>
    <p:sldId id="276" r:id="rId30"/>
    <p:sldId id="277" r:id="rId31"/>
    <p:sldId id="278" r:id="rId32"/>
    <p:sldId id="279" r:id="rId33"/>
    <p:sldId id="310" r:id="rId34"/>
    <p:sldId id="280" r:id="rId35"/>
    <p:sldId id="281" r:id="rId36"/>
    <p:sldId id="282" r:id="rId37"/>
    <p:sldId id="302" r:id="rId38"/>
    <p:sldId id="283" r:id="rId39"/>
    <p:sldId id="284" r:id="rId40"/>
    <p:sldId id="285" r:id="rId41"/>
    <p:sldId id="303" r:id="rId42"/>
    <p:sldId id="286" r:id="rId43"/>
    <p:sldId id="309" r:id="rId44"/>
    <p:sldId id="287" r:id="rId45"/>
    <p:sldId id="288" r:id="rId46"/>
    <p:sldId id="289" r:id="rId47"/>
    <p:sldId id="290" r:id="rId48"/>
    <p:sldId id="291" r:id="rId49"/>
    <p:sldId id="292" r:id="rId50"/>
    <p:sldId id="293" r:id="rId51"/>
    <p:sldId id="294" r:id="rId52"/>
    <p:sldId id="29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6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4B8F6BB-AF95-4B49-AB73-16C062F280AC}" type="datetimeFigureOut">
              <a:rPr lang="en-US" smtClean="0"/>
              <a:t>6/2/2010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C449F833-8F5C-47AA-8E6B-89522A967992}"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4B8F6BB-AF95-4B49-AB73-16C062F280AC}" type="datetimeFigureOut">
              <a:rPr lang="en-US" smtClean="0"/>
              <a:t>6/2/2010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449F833-8F5C-47AA-8E6B-89522A9679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4B8F6BB-AF95-4B49-AB73-16C062F280AC}" type="datetimeFigureOut">
              <a:rPr lang="en-US" smtClean="0"/>
              <a:t>6/2/2010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449F833-8F5C-47AA-8E6B-89522A9679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4B8F6BB-AF95-4B49-AB73-16C062F280AC}" type="datetimeFigureOut">
              <a:rPr lang="en-US" smtClean="0"/>
              <a:t>6/2/2010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449F833-8F5C-47AA-8E6B-89522A96799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4B8F6BB-AF95-4B49-AB73-16C062F280AC}" type="datetimeFigureOut">
              <a:rPr lang="en-US" smtClean="0"/>
              <a:t>6/2/2010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449F833-8F5C-47AA-8E6B-89522A967992}"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4B8F6BB-AF95-4B49-AB73-16C062F280AC}" type="datetimeFigureOut">
              <a:rPr lang="en-US" smtClean="0"/>
              <a:t>6/2/2010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449F833-8F5C-47AA-8E6B-89522A96799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4B8F6BB-AF95-4B49-AB73-16C062F280AC}" type="datetimeFigureOut">
              <a:rPr lang="en-US" smtClean="0"/>
              <a:t>6/2/2010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449F833-8F5C-47AA-8E6B-89522A96799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4B8F6BB-AF95-4B49-AB73-16C062F280AC}" type="datetimeFigureOut">
              <a:rPr lang="en-US" smtClean="0"/>
              <a:t>6/2/2010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449F833-8F5C-47AA-8E6B-89522A96799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4B8F6BB-AF95-4B49-AB73-16C062F280AC}" type="datetimeFigureOut">
              <a:rPr lang="en-US" smtClean="0"/>
              <a:t>6/2/2010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449F833-8F5C-47AA-8E6B-89522A967992}"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4B8F6BB-AF95-4B49-AB73-16C062F280AC}" type="datetimeFigureOut">
              <a:rPr lang="en-US" smtClean="0"/>
              <a:t>6/2/2010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449F833-8F5C-47AA-8E6B-89522A96799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D4B8F6BB-AF95-4B49-AB73-16C062F280AC}" type="datetimeFigureOut">
              <a:rPr lang="en-US" smtClean="0"/>
              <a:t>6/2/2010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449F833-8F5C-47AA-8E6B-89522A967992}"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4B8F6BB-AF95-4B49-AB73-16C062F280AC}" type="datetimeFigureOut">
              <a:rPr lang="en-US" smtClean="0"/>
              <a:t>6/2/2010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449F833-8F5C-47AA-8E6B-89522A967992}"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images.google.com/imgres?imgurl=http://e-internetbusiness.com/wp-content/uploads/2009/06/benadryl.png&amp;imgrefurl=http://e-internetbusiness.com/archives/benadryl-coupons&amp;usg=__AprEbBF8YygiLdy4HFd_nQd7qY4=&amp;h=271&amp;w=290&amp;sz=120&amp;hl=en&amp;start=1&amp;um=1&amp;tbnid=eXxmDJPAGXOUwM:&amp;tbnh=107&amp;tbnw=115&amp;prev=/images?q=benadryl&amp;hl=en&amp;rlz=1T4ACAW_enUS334&amp;sa=N&amp;um=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209800"/>
            <a:ext cx="7406640" cy="1472184"/>
          </a:xfrm>
        </p:spPr>
        <p:txBody>
          <a:bodyPr>
            <a:normAutofit fontScale="90000"/>
          </a:bodyPr>
          <a:lstStyle/>
          <a:p>
            <a:r>
              <a:rPr lang="en-US" dirty="0" smtClean="0"/>
              <a:t>Chapter 11</a:t>
            </a:r>
            <a:br>
              <a:rPr lang="en-US" dirty="0" smtClean="0"/>
            </a:br>
            <a:r>
              <a:rPr lang="en-US" dirty="0" smtClean="0"/>
              <a:t/>
            </a:r>
            <a:br>
              <a:rPr lang="en-US" dirty="0" smtClean="0"/>
            </a:br>
            <a:r>
              <a:rPr lang="en-US" dirty="0" smtClean="0"/>
              <a:t/>
            </a:r>
            <a:br>
              <a:rPr lang="en-US" dirty="0" smtClean="0"/>
            </a:br>
            <a:r>
              <a:rPr lang="en-US" dirty="0" smtClean="0"/>
              <a:t>Gastrointestinal Drugs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Antidiarrheals</a:t>
            </a:r>
            <a:endParaRPr lang="en-US" dirty="0"/>
          </a:p>
        </p:txBody>
      </p:sp>
      <p:sp>
        <p:nvSpPr>
          <p:cNvPr id="7" name="Rectangle 3"/>
          <p:cNvSpPr>
            <a:spLocks noGrp="1" noChangeArrowheads="1"/>
          </p:cNvSpPr>
          <p:nvPr>
            <p:ph idx="1"/>
          </p:nvPr>
        </p:nvSpPr>
        <p:spPr/>
        <p:txBody>
          <a:bodyPr/>
          <a:lstStyle/>
          <a:p>
            <a:pPr>
              <a:lnSpc>
                <a:spcPct val="90000"/>
              </a:lnSpc>
              <a:buNone/>
            </a:pPr>
            <a:endParaRPr lang="en-US" dirty="0"/>
          </a:p>
          <a:p>
            <a:pPr lvl="1">
              <a:lnSpc>
                <a:spcPct val="90000"/>
              </a:lnSpc>
            </a:pPr>
            <a:r>
              <a:rPr lang="en-US" dirty="0" err="1" smtClean="0"/>
              <a:t>Antidiarrheals</a:t>
            </a:r>
            <a:r>
              <a:rPr lang="en-US" dirty="0" smtClean="0"/>
              <a:t> are drugs </a:t>
            </a:r>
            <a:r>
              <a:rPr lang="en-US" dirty="0"/>
              <a:t>that decrease peristalsis, thereby allowing fluid absorption from the intestinal contents</a:t>
            </a:r>
          </a:p>
          <a:p>
            <a:pPr lvl="1">
              <a:lnSpc>
                <a:spcPct val="90000"/>
              </a:lnSpc>
            </a:pPr>
            <a:r>
              <a:rPr lang="en-US" dirty="0"/>
              <a:t>Examples:</a:t>
            </a:r>
          </a:p>
          <a:p>
            <a:pPr lvl="2">
              <a:lnSpc>
                <a:spcPct val="90000"/>
              </a:lnSpc>
            </a:pPr>
            <a:r>
              <a:rPr lang="en-US" dirty="0" err="1"/>
              <a:t>Anticholinergics</a:t>
            </a:r>
            <a:endParaRPr lang="en-US" dirty="0"/>
          </a:p>
          <a:p>
            <a:pPr lvl="2">
              <a:lnSpc>
                <a:spcPct val="90000"/>
              </a:lnSpc>
            </a:pPr>
            <a:r>
              <a:rPr lang="en-US" dirty="0" err="1"/>
              <a:t>Protectants</a:t>
            </a:r>
            <a:r>
              <a:rPr lang="en-US" dirty="0"/>
              <a:t>/adsorbents</a:t>
            </a:r>
          </a:p>
          <a:p>
            <a:pPr lvl="2">
              <a:lnSpc>
                <a:spcPct val="90000"/>
              </a:lnSpc>
            </a:pPr>
            <a:r>
              <a:rPr lang="en-US" dirty="0"/>
              <a:t>Opiate-related agents</a:t>
            </a:r>
          </a:p>
          <a:p>
            <a:pPr lvl="2">
              <a:lnSpc>
                <a:spcPct val="90000"/>
              </a:lnSpc>
            </a:pPr>
            <a:r>
              <a:rPr lang="en-US" dirty="0" err="1"/>
              <a:t>Probiotics</a:t>
            </a:r>
            <a:endParaRPr lang="en-US" dirty="0"/>
          </a:p>
          <a:p>
            <a:pPr lvl="2">
              <a:lnSpc>
                <a:spcPct val="90000"/>
              </a:lnSpc>
            </a:pPr>
            <a:r>
              <a:rPr lang="en-US" dirty="0" err="1"/>
              <a:t>Metronidazole</a:t>
            </a:r>
            <a:endParaRPr lang="en-US" dirty="0"/>
          </a:p>
        </p:txBody>
      </p:sp>
      <p:pic>
        <p:nvPicPr>
          <p:cNvPr id="8" name="Picture 4" descr="http://i.ehow.com/images/GlobalPhoto/Articles/4881107/151668-main_Full.jpg"/>
          <p:cNvPicPr>
            <a:picLocks noChangeAspect="1" noChangeArrowheads="1"/>
          </p:cNvPicPr>
          <p:nvPr/>
        </p:nvPicPr>
        <p:blipFill>
          <a:blip r:embed="rId2" cstate="print"/>
          <a:srcRect/>
          <a:stretch>
            <a:fillRect/>
          </a:stretch>
        </p:blipFill>
        <p:spPr bwMode="auto">
          <a:xfrm>
            <a:off x="5754688" y="3860800"/>
            <a:ext cx="3389312" cy="2997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Antidiarrheals</a:t>
            </a:r>
            <a:endParaRPr lang="en-US" dirty="0"/>
          </a:p>
        </p:txBody>
      </p:sp>
      <p:sp>
        <p:nvSpPr>
          <p:cNvPr id="4" name="Rectangle 3"/>
          <p:cNvSpPr>
            <a:spLocks noGrp="1" noChangeArrowheads="1"/>
          </p:cNvSpPr>
          <p:nvPr>
            <p:ph idx="1"/>
          </p:nvPr>
        </p:nvSpPr>
        <p:spPr/>
        <p:txBody>
          <a:bodyPr/>
          <a:lstStyle/>
          <a:p>
            <a:pPr lvl="1"/>
            <a:r>
              <a:rPr lang="en-US" sz="2400" b="1" dirty="0" err="1" smtClean="0"/>
              <a:t>Anticholinergics</a:t>
            </a:r>
            <a:r>
              <a:rPr lang="en-US" sz="2400" dirty="0" smtClean="0"/>
              <a:t> </a:t>
            </a:r>
            <a:r>
              <a:rPr lang="en-US" sz="2400" dirty="0"/>
              <a:t>are used to treat </a:t>
            </a:r>
            <a:r>
              <a:rPr lang="en-US" sz="2400" dirty="0" err="1"/>
              <a:t>tenemus</a:t>
            </a:r>
            <a:r>
              <a:rPr lang="en-US" sz="2400" dirty="0"/>
              <a:t> and vomiting</a:t>
            </a:r>
          </a:p>
          <a:p>
            <a:pPr lvl="1"/>
            <a:r>
              <a:rPr lang="en-US" sz="2400" dirty="0"/>
              <a:t>Examples:</a:t>
            </a:r>
          </a:p>
          <a:p>
            <a:pPr lvl="2"/>
            <a:r>
              <a:rPr lang="en-US" sz="2000" dirty="0"/>
              <a:t>Atropine</a:t>
            </a:r>
          </a:p>
          <a:p>
            <a:pPr lvl="2"/>
            <a:r>
              <a:rPr lang="en-US" sz="2000" dirty="0" err="1"/>
              <a:t>Aminopentamide</a:t>
            </a:r>
            <a:endParaRPr lang="en-US" sz="2000" dirty="0"/>
          </a:p>
          <a:p>
            <a:pPr lvl="2"/>
            <a:r>
              <a:rPr lang="en-US" sz="2000" dirty="0" err="1"/>
              <a:t>Isopropamide</a:t>
            </a:r>
            <a:endParaRPr lang="en-US" sz="2000" dirty="0"/>
          </a:p>
          <a:p>
            <a:pPr lvl="2"/>
            <a:r>
              <a:rPr lang="en-US" sz="2000" dirty="0" err="1"/>
              <a:t>Propantheline</a:t>
            </a:r>
            <a:endParaRPr lang="en-US" sz="2000" dirty="0"/>
          </a:p>
          <a:p>
            <a:pPr lvl="2"/>
            <a:r>
              <a:rPr lang="en-US" sz="2000" dirty="0" err="1"/>
              <a:t>Methscopolamine</a:t>
            </a:r>
            <a:endParaRPr lang="en-US" sz="2000" dirty="0"/>
          </a:p>
          <a:p>
            <a:pPr lvl="1"/>
            <a:r>
              <a:rPr lang="en-US" sz="2400" dirty="0"/>
              <a:t>Side effects include dry mucous membranes, urine retention, tachycardia, and constipation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Antidiarrheals</a:t>
            </a:r>
            <a:endParaRPr lang="en-US" dirty="0"/>
          </a:p>
        </p:txBody>
      </p:sp>
      <p:sp>
        <p:nvSpPr>
          <p:cNvPr id="4" name="Rectangle 3"/>
          <p:cNvSpPr>
            <a:spLocks noGrp="1" noChangeArrowheads="1"/>
          </p:cNvSpPr>
          <p:nvPr>
            <p:ph idx="1"/>
          </p:nvPr>
        </p:nvSpPr>
        <p:spPr/>
        <p:txBody>
          <a:bodyPr/>
          <a:lstStyle/>
          <a:p>
            <a:pPr>
              <a:lnSpc>
                <a:spcPct val="80000"/>
              </a:lnSpc>
            </a:pPr>
            <a:r>
              <a:rPr lang="en-US" sz="2800" dirty="0" err="1" smtClean="0"/>
              <a:t>Protectants</a:t>
            </a:r>
            <a:r>
              <a:rPr lang="en-US" sz="2800" dirty="0" smtClean="0"/>
              <a:t> &amp; Adsorbents</a:t>
            </a:r>
            <a:endParaRPr lang="en-US" sz="2800" dirty="0"/>
          </a:p>
          <a:p>
            <a:pPr lvl="1">
              <a:lnSpc>
                <a:spcPct val="80000"/>
              </a:lnSpc>
            </a:pPr>
            <a:r>
              <a:rPr lang="en-US" sz="2400" b="1" dirty="0" err="1" smtClean="0">
                <a:solidFill>
                  <a:srgbClr val="0070C0"/>
                </a:solidFill>
              </a:rPr>
              <a:t>Protectants</a:t>
            </a:r>
            <a:r>
              <a:rPr lang="en-US" sz="2400" dirty="0" smtClean="0"/>
              <a:t> coat </a:t>
            </a:r>
            <a:r>
              <a:rPr lang="en-US" sz="2400" dirty="0"/>
              <a:t>inflamed intestinal mucosa with a protective layer </a:t>
            </a:r>
            <a:endParaRPr lang="en-US" sz="2400" dirty="0" smtClean="0"/>
          </a:p>
          <a:p>
            <a:pPr lvl="1">
              <a:lnSpc>
                <a:spcPct val="80000"/>
              </a:lnSpc>
            </a:pPr>
            <a:r>
              <a:rPr lang="en-US" sz="2400" b="1" dirty="0" smtClean="0">
                <a:solidFill>
                  <a:srgbClr val="0070C0"/>
                </a:solidFill>
              </a:rPr>
              <a:t>Adsorbents</a:t>
            </a:r>
            <a:r>
              <a:rPr lang="en-US" sz="2400" dirty="0" smtClean="0"/>
              <a:t> </a:t>
            </a:r>
            <a:r>
              <a:rPr lang="en-US" sz="2400" dirty="0" smtClean="0"/>
              <a:t>bind </a:t>
            </a:r>
            <a:r>
              <a:rPr lang="en-US" sz="2400" dirty="0"/>
              <a:t>bacteria and/or digestive enzymes and/or toxins to protect intestinal mucosa from damaging </a:t>
            </a:r>
            <a:r>
              <a:rPr lang="en-US" sz="2400" dirty="0" smtClean="0"/>
              <a:t>effects</a:t>
            </a:r>
            <a:endParaRPr lang="en-US" sz="2400" dirty="0"/>
          </a:p>
          <a:p>
            <a:pPr lvl="1">
              <a:lnSpc>
                <a:spcPct val="80000"/>
              </a:lnSpc>
            </a:pPr>
            <a:r>
              <a:rPr lang="en-US" sz="2400" dirty="0"/>
              <a:t>Examples:</a:t>
            </a:r>
          </a:p>
          <a:p>
            <a:pPr lvl="2">
              <a:lnSpc>
                <a:spcPct val="80000"/>
              </a:lnSpc>
            </a:pPr>
            <a:r>
              <a:rPr lang="en-US" sz="2000" dirty="0"/>
              <a:t>Bismuth subsalicylate (bismuth + aspirin-like product)</a:t>
            </a:r>
          </a:p>
          <a:p>
            <a:pPr lvl="2">
              <a:lnSpc>
                <a:spcPct val="80000"/>
              </a:lnSpc>
            </a:pPr>
            <a:r>
              <a:rPr lang="en-US" sz="2000" dirty="0"/>
              <a:t>Kaolin/pectin</a:t>
            </a:r>
          </a:p>
          <a:p>
            <a:pPr lvl="2">
              <a:lnSpc>
                <a:spcPct val="80000"/>
              </a:lnSpc>
            </a:pPr>
            <a:r>
              <a:rPr lang="en-US" sz="2000" dirty="0"/>
              <a:t>Activated charcoal</a:t>
            </a:r>
          </a:p>
          <a:p>
            <a:pPr lvl="1">
              <a:lnSpc>
                <a:spcPct val="80000"/>
              </a:lnSpc>
            </a:pPr>
            <a:r>
              <a:rPr lang="en-US" sz="2400" dirty="0"/>
              <a:t>Side effects include constipation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Antidiarrheals</a:t>
            </a:r>
            <a:endParaRPr lang="en-US" dirty="0"/>
          </a:p>
        </p:txBody>
      </p:sp>
      <p:sp>
        <p:nvSpPr>
          <p:cNvPr id="4" name="Rectangle 3"/>
          <p:cNvSpPr>
            <a:spLocks noGrp="1" noChangeArrowheads="1"/>
          </p:cNvSpPr>
          <p:nvPr>
            <p:ph idx="1"/>
          </p:nvPr>
        </p:nvSpPr>
        <p:spPr/>
        <p:txBody>
          <a:bodyPr/>
          <a:lstStyle/>
          <a:p>
            <a:r>
              <a:rPr lang="en-US" sz="2800" dirty="0" smtClean="0"/>
              <a:t>Opiate-related agents</a:t>
            </a:r>
            <a:endParaRPr lang="en-US" sz="2800" dirty="0"/>
          </a:p>
          <a:p>
            <a:pPr lvl="1"/>
            <a:r>
              <a:rPr lang="en-US" sz="2400" dirty="0" smtClean="0"/>
              <a:t>Narcotic analgesics control </a:t>
            </a:r>
            <a:r>
              <a:rPr lang="en-US" sz="2400" dirty="0"/>
              <a:t>diarrhea by decreasing both intestinal secretions and the flow of feces and increasing segmental contractions</a:t>
            </a:r>
          </a:p>
          <a:p>
            <a:pPr lvl="1"/>
            <a:r>
              <a:rPr lang="en-US" sz="2400" dirty="0"/>
              <a:t>Examples:</a:t>
            </a:r>
          </a:p>
          <a:p>
            <a:pPr lvl="2"/>
            <a:r>
              <a:rPr lang="en-US" sz="2000" dirty="0" err="1"/>
              <a:t>Diphenoxylate</a:t>
            </a:r>
            <a:endParaRPr lang="en-US" sz="2000" dirty="0"/>
          </a:p>
          <a:p>
            <a:pPr lvl="2"/>
            <a:r>
              <a:rPr lang="en-US" sz="2000" dirty="0" err="1"/>
              <a:t>Loperamide</a:t>
            </a:r>
            <a:endParaRPr lang="en-US" sz="2000" dirty="0"/>
          </a:p>
          <a:p>
            <a:pPr lvl="2"/>
            <a:r>
              <a:rPr lang="en-US" sz="2000" dirty="0"/>
              <a:t>Paregoric</a:t>
            </a:r>
          </a:p>
          <a:p>
            <a:pPr lvl="1"/>
            <a:r>
              <a:rPr lang="en-US" sz="2400" dirty="0"/>
              <a:t>Side effects include CNS depression, </a:t>
            </a:r>
            <a:r>
              <a:rPr lang="en-US" sz="2400" dirty="0" err="1"/>
              <a:t>ileus</a:t>
            </a:r>
            <a:r>
              <a:rPr lang="en-US" sz="2400" dirty="0"/>
              <a:t>, urine retention, bloat, and constipation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Antidiarrheals</a:t>
            </a:r>
            <a:endParaRPr lang="en-US" dirty="0"/>
          </a:p>
        </p:txBody>
      </p:sp>
      <p:sp>
        <p:nvSpPr>
          <p:cNvPr id="5" name="Rectangle 3"/>
          <p:cNvSpPr>
            <a:spLocks noGrp="1" noChangeArrowheads="1"/>
          </p:cNvSpPr>
          <p:nvPr>
            <p:ph idx="1"/>
          </p:nvPr>
        </p:nvSpPr>
        <p:spPr/>
        <p:txBody>
          <a:bodyPr/>
          <a:lstStyle/>
          <a:p>
            <a:r>
              <a:rPr lang="en-US" sz="2800" dirty="0" err="1" smtClean="0"/>
              <a:t>Probiotics</a:t>
            </a:r>
            <a:endParaRPr lang="en-US" sz="2800" dirty="0"/>
          </a:p>
          <a:p>
            <a:pPr lvl="1"/>
            <a:r>
              <a:rPr lang="en-US" sz="2400" dirty="0" err="1"/>
              <a:t>Probiotics</a:t>
            </a:r>
            <a:r>
              <a:rPr lang="en-US" sz="2400" dirty="0"/>
              <a:t> seed the GI tract with beneficial bacteria; use is based on the theory that some forms of diarrhea are caused by disruption of the normal bacterial flora of the GI tract</a:t>
            </a:r>
          </a:p>
          <a:p>
            <a:pPr lvl="1"/>
            <a:r>
              <a:rPr lang="en-US" sz="2400" dirty="0"/>
              <a:t>Must be refrigerated to maintain the viability of the bacteria</a:t>
            </a:r>
          </a:p>
          <a:p>
            <a:pPr lvl="1"/>
            <a:r>
              <a:rPr lang="en-US" sz="2400" dirty="0"/>
              <a:t>Examples:</a:t>
            </a:r>
          </a:p>
          <a:p>
            <a:pPr lvl="2"/>
            <a:r>
              <a:rPr lang="en-US" sz="2000" dirty="0"/>
              <a:t>Plain yogurt with active cultures</a:t>
            </a:r>
          </a:p>
          <a:p>
            <a:pPr lvl="2"/>
            <a:r>
              <a:rPr lang="en-US" sz="2000" dirty="0"/>
              <a:t>Variety of trade-name products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r>
              <a:rPr lang="en-US"/>
              <a:t>Probiotics</a:t>
            </a:r>
          </a:p>
        </p:txBody>
      </p:sp>
      <p:pic>
        <p:nvPicPr>
          <p:cNvPr id="23556" name="Picture 4" descr="http://www.petnutritionproducts.com/productimages/images/dog_fortiflora.jpg"/>
          <p:cNvPicPr>
            <a:picLocks noChangeAspect="1" noChangeArrowheads="1"/>
          </p:cNvPicPr>
          <p:nvPr/>
        </p:nvPicPr>
        <p:blipFill>
          <a:blip r:embed="rId2" cstate="print"/>
          <a:srcRect/>
          <a:stretch>
            <a:fillRect/>
          </a:stretch>
        </p:blipFill>
        <p:spPr bwMode="auto">
          <a:xfrm>
            <a:off x="304800" y="1295400"/>
            <a:ext cx="4000500" cy="40005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4648200" y="3276600"/>
            <a:ext cx="4013200" cy="30099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farm2.static.flickr.com/1329/1393596673_2aff6a79b9.jpg"/>
          <p:cNvPicPr>
            <a:picLocks noChangeAspect="1" noChangeArrowheads="1"/>
          </p:cNvPicPr>
          <p:nvPr/>
        </p:nvPicPr>
        <p:blipFill>
          <a:blip r:embed="rId2" cstate="print"/>
          <a:srcRect/>
          <a:stretch>
            <a:fillRect/>
          </a:stretch>
        </p:blipFill>
        <p:spPr bwMode="auto">
          <a:xfrm>
            <a:off x="2057400" y="838200"/>
            <a:ext cx="5867400" cy="521504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Antidiarrheals</a:t>
            </a:r>
            <a:endParaRPr lang="en-US" dirty="0"/>
          </a:p>
        </p:txBody>
      </p:sp>
      <p:sp>
        <p:nvSpPr>
          <p:cNvPr id="4" name="Rectangle 3"/>
          <p:cNvSpPr>
            <a:spLocks noGrp="1" noChangeArrowheads="1"/>
          </p:cNvSpPr>
          <p:nvPr>
            <p:ph idx="1"/>
          </p:nvPr>
        </p:nvSpPr>
        <p:spPr/>
        <p:txBody>
          <a:bodyPr/>
          <a:lstStyle/>
          <a:p>
            <a:pPr>
              <a:lnSpc>
                <a:spcPct val="90000"/>
              </a:lnSpc>
            </a:pPr>
            <a:r>
              <a:rPr lang="en-US" sz="2800" dirty="0" err="1" smtClean="0"/>
              <a:t>Metronidazole</a:t>
            </a:r>
            <a:endParaRPr lang="en-US" sz="2800" dirty="0"/>
          </a:p>
          <a:p>
            <a:pPr lvl="1">
              <a:lnSpc>
                <a:spcPct val="90000"/>
              </a:lnSpc>
            </a:pPr>
            <a:r>
              <a:rPr lang="en-US" sz="2400" dirty="0"/>
              <a:t>A theory regarding the development of diarrhea is that anaerobic bacteria may increase due to disruption of normal GI flora</a:t>
            </a:r>
          </a:p>
          <a:p>
            <a:pPr lvl="1">
              <a:lnSpc>
                <a:spcPct val="90000"/>
              </a:lnSpc>
            </a:pPr>
            <a:r>
              <a:rPr lang="en-US" sz="2400" dirty="0"/>
              <a:t>One way to treat this is to use an antibiotic effective against anaerobic bacteria</a:t>
            </a:r>
          </a:p>
          <a:p>
            <a:pPr lvl="1">
              <a:lnSpc>
                <a:spcPct val="90000"/>
              </a:lnSpc>
            </a:pPr>
            <a:r>
              <a:rPr lang="en-US" sz="2400" dirty="0" err="1"/>
              <a:t>Metronidazole</a:t>
            </a:r>
            <a:r>
              <a:rPr lang="en-US" sz="2400" dirty="0"/>
              <a:t> is an example of an antibiotic used to treat diarrhea</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http://www.1800petmeds.com/images/products/420/10098_420.jpg"/>
          <p:cNvPicPr>
            <a:picLocks noChangeAspect="1" noChangeArrowheads="1"/>
          </p:cNvPicPr>
          <p:nvPr/>
        </p:nvPicPr>
        <p:blipFill>
          <a:blip r:embed="rId2" cstate="print"/>
          <a:srcRect/>
          <a:stretch>
            <a:fillRect/>
          </a:stretch>
        </p:blipFill>
        <p:spPr bwMode="auto">
          <a:xfrm>
            <a:off x="4495800" y="228600"/>
            <a:ext cx="4378325" cy="4378325"/>
          </a:xfrm>
          <a:prstGeom prst="rect">
            <a:avLst/>
          </a:prstGeom>
          <a:noFill/>
        </p:spPr>
      </p:pic>
      <p:pic>
        <p:nvPicPr>
          <p:cNvPr id="25605" name="Picture 5" descr="http://images.rxcr.com/boxes/flagyl.jpg"/>
          <p:cNvPicPr>
            <a:picLocks noChangeAspect="1" noChangeArrowheads="1"/>
          </p:cNvPicPr>
          <p:nvPr/>
        </p:nvPicPr>
        <p:blipFill>
          <a:blip r:embed="rId3" cstate="print"/>
          <a:srcRect/>
          <a:stretch>
            <a:fillRect/>
          </a:stretch>
        </p:blipFill>
        <p:spPr bwMode="auto">
          <a:xfrm>
            <a:off x="304800" y="4114800"/>
            <a:ext cx="5029200" cy="2433638"/>
          </a:xfrm>
          <a:prstGeom prst="rect">
            <a:avLst/>
          </a:prstGeom>
          <a:noFill/>
        </p:spPr>
      </p:pic>
      <p:sp>
        <p:nvSpPr>
          <p:cNvPr id="4" name="Title 3"/>
          <p:cNvSpPr>
            <a:spLocks noGrp="1"/>
          </p:cNvSpPr>
          <p:nvPr>
            <p:ph type="title"/>
          </p:nvPr>
        </p:nvSpPr>
        <p:spPr/>
        <p:txBody>
          <a:bodyPr/>
          <a:lstStyle/>
          <a:p>
            <a:r>
              <a:rPr lang="en-US" dirty="0" err="1" smtClean="0"/>
              <a:t>Metronidazole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Laxatives</a:t>
            </a:r>
            <a:endParaRPr lang="en-US" dirty="0"/>
          </a:p>
        </p:txBody>
      </p:sp>
      <p:sp>
        <p:nvSpPr>
          <p:cNvPr id="4" name="Rectangle 3"/>
          <p:cNvSpPr>
            <a:spLocks noGrp="1" noChangeArrowheads="1"/>
          </p:cNvSpPr>
          <p:nvPr>
            <p:ph idx="1"/>
          </p:nvPr>
        </p:nvSpPr>
        <p:spPr/>
        <p:txBody>
          <a:bodyPr/>
          <a:lstStyle/>
          <a:p>
            <a:pPr>
              <a:buNone/>
            </a:pPr>
            <a:endParaRPr lang="en-US" sz="2800" dirty="0"/>
          </a:p>
          <a:p>
            <a:pPr lvl="1"/>
            <a:r>
              <a:rPr lang="en-US" sz="2400" dirty="0"/>
              <a:t>A laxative loosens the bowel contents and encourages evacuation of stool</a:t>
            </a:r>
          </a:p>
          <a:p>
            <a:pPr lvl="1"/>
            <a:r>
              <a:rPr lang="en-US" sz="2400" dirty="0"/>
              <a:t>Laxatives help animals evacuate without excessive straining; treat chronic constipation from </a:t>
            </a:r>
            <a:r>
              <a:rPr lang="en-US" sz="2400" dirty="0" err="1"/>
              <a:t>nondietary</a:t>
            </a:r>
            <a:r>
              <a:rPr lang="en-US" sz="2400" dirty="0"/>
              <a:t> causes and movable intestinal blockages; and evacuate the GI tract before surgery, radiography, or diagnostic procedures</a:t>
            </a:r>
          </a:p>
          <a:p>
            <a:pPr lvl="1"/>
            <a:r>
              <a:rPr lang="en-US" sz="2400" b="1" i="1" dirty="0">
                <a:solidFill>
                  <a:srgbClr val="C00000"/>
                </a:solidFill>
                <a:effectLst>
                  <a:outerShdw blurRad="38100" dist="38100" dir="2700000" algn="tl">
                    <a:srgbClr val="000000">
                      <a:alpha val="43137"/>
                    </a:srgbClr>
                  </a:outerShdw>
                </a:effectLst>
              </a:rPr>
              <a:t>Cathartics</a:t>
            </a:r>
            <a:r>
              <a:rPr lang="en-US" sz="2400" dirty="0">
                <a:solidFill>
                  <a:srgbClr val="FF0000"/>
                </a:solidFill>
              </a:rPr>
              <a:t> </a:t>
            </a:r>
            <a:r>
              <a:rPr lang="en-US" sz="2400" dirty="0"/>
              <a:t>are harsher laxatives; </a:t>
            </a:r>
            <a:r>
              <a:rPr lang="en-US" sz="2400" b="1" i="1" dirty="0">
                <a:solidFill>
                  <a:srgbClr val="FF0000"/>
                </a:solidFill>
                <a:effectLst>
                  <a:outerShdw blurRad="38100" dist="38100" dir="2700000" algn="tl">
                    <a:srgbClr val="000000">
                      <a:alpha val="43137"/>
                    </a:srgbClr>
                  </a:outerShdw>
                </a:effectLst>
              </a:rPr>
              <a:t>purgatives</a:t>
            </a:r>
            <a:r>
              <a:rPr lang="en-US" sz="2400" dirty="0"/>
              <a:t> are harsh cathartics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Laxatives</a:t>
            </a:r>
            <a:endParaRPr lang="en-US" dirty="0"/>
          </a:p>
        </p:txBody>
      </p:sp>
      <p:sp>
        <p:nvSpPr>
          <p:cNvPr id="3" name="Content Placeholder 2"/>
          <p:cNvSpPr>
            <a:spLocks noGrp="1"/>
          </p:cNvSpPr>
          <p:nvPr>
            <p:ph idx="1"/>
          </p:nvPr>
        </p:nvSpPr>
        <p:spPr/>
        <p:txBody>
          <a:bodyPr/>
          <a:lstStyle/>
          <a:p>
            <a:r>
              <a:rPr lang="en-US" dirty="0" smtClean="0"/>
              <a:t>Types of Laxatives include:</a:t>
            </a:r>
          </a:p>
          <a:p>
            <a:pPr lvl="1"/>
            <a:r>
              <a:rPr lang="en-US" dirty="0" smtClean="0"/>
              <a:t>Osmotic</a:t>
            </a:r>
          </a:p>
          <a:p>
            <a:pPr lvl="1"/>
            <a:r>
              <a:rPr lang="en-US" dirty="0" smtClean="0"/>
              <a:t>Stimulant</a:t>
            </a:r>
          </a:p>
          <a:p>
            <a:pPr lvl="1"/>
            <a:r>
              <a:rPr lang="en-US" dirty="0" smtClean="0"/>
              <a:t>Bulk-forming</a:t>
            </a:r>
          </a:p>
          <a:p>
            <a:pPr lvl="1"/>
            <a:r>
              <a:rPr lang="en-US" dirty="0" err="1" smtClean="0"/>
              <a:t>Emolliments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Laxatives</a:t>
            </a:r>
            <a:endParaRPr lang="en-US" dirty="0"/>
          </a:p>
        </p:txBody>
      </p:sp>
      <p:sp>
        <p:nvSpPr>
          <p:cNvPr id="4" name="Rectangle 3"/>
          <p:cNvSpPr>
            <a:spLocks noGrp="1" noChangeArrowheads="1"/>
          </p:cNvSpPr>
          <p:nvPr>
            <p:ph idx="1"/>
          </p:nvPr>
        </p:nvSpPr>
        <p:spPr/>
        <p:txBody>
          <a:bodyPr/>
          <a:lstStyle/>
          <a:p>
            <a:pPr>
              <a:lnSpc>
                <a:spcPct val="90000"/>
              </a:lnSpc>
            </a:pPr>
            <a:r>
              <a:rPr lang="en-US" dirty="0" smtClean="0"/>
              <a:t>Osmotic</a:t>
            </a:r>
            <a:endParaRPr lang="en-US" dirty="0"/>
          </a:p>
          <a:p>
            <a:pPr lvl="2">
              <a:lnSpc>
                <a:spcPct val="90000"/>
              </a:lnSpc>
            </a:pPr>
            <a:r>
              <a:rPr lang="en-US" dirty="0"/>
              <a:t>Pull water into the colon and increase water content in the feces, thereby increasing bulk and stimulating peristalsis</a:t>
            </a:r>
          </a:p>
          <a:p>
            <a:pPr lvl="2">
              <a:lnSpc>
                <a:spcPct val="90000"/>
              </a:lnSpc>
            </a:pPr>
            <a:r>
              <a:rPr lang="en-US" dirty="0"/>
              <a:t>Are salts or saline product that may cause electrolyte imbalances if absorbed systemically</a:t>
            </a:r>
          </a:p>
          <a:p>
            <a:pPr lvl="2">
              <a:lnSpc>
                <a:spcPct val="90000"/>
              </a:lnSpc>
            </a:pPr>
            <a:r>
              <a:rPr lang="en-US" dirty="0"/>
              <a:t>Examples include: </a:t>
            </a:r>
            <a:r>
              <a:rPr lang="en-US" dirty="0" err="1"/>
              <a:t>lactulose</a:t>
            </a:r>
            <a:r>
              <a:rPr lang="en-US" dirty="0"/>
              <a:t>, sodium phosphate with sodium </a:t>
            </a:r>
            <a:r>
              <a:rPr lang="en-US" dirty="0" err="1"/>
              <a:t>biphosphate</a:t>
            </a:r>
            <a:r>
              <a:rPr lang="en-US" dirty="0"/>
              <a:t>, magnesium sulfate, magnesium hydroxide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Laxatives</a:t>
            </a:r>
            <a:endParaRPr lang="en-US" dirty="0"/>
          </a:p>
        </p:txBody>
      </p:sp>
      <p:sp>
        <p:nvSpPr>
          <p:cNvPr id="4" name="Rectangle 3"/>
          <p:cNvSpPr>
            <a:spLocks noGrp="1" noChangeArrowheads="1"/>
          </p:cNvSpPr>
          <p:nvPr>
            <p:ph idx="1"/>
          </p:nvPr>
        </p:nvSpPr>
        <p:spPr/>
        <p:txBody>
          <a:bodyPr/>
          <a:lstStyle/>
          <a:p>
            <a:r>
              <a:rPr lang="en-US" dirty="0" smtClean="0"/>
              <a:t>Stimulant</a:t>
            </a:r>
          </a:p>
          <a:p>
            <a:pPr lvl="2"/>
            <a:r>
              <a:rPr lang="en-US" dirty="0" smtClean="0"/>
              <a:t>Increase </a:t>
            </a:r>
            <a:r>
              <a:rPr lang="en-US" dirty="0"/>
              <a:t>peristalsis by chemically irritating sensory nerve endings in the intestinal mucosa</a:t>
            </a:r>
          </a:p>
          <a:p>
            <a:pPr lvl="2"/>
            <a:r>
              <a:rPr lang="en-US" dirty="0"/>
              <a:t>Many are absorbed systemically and cause a variety of side effects</a:t>
            </a:r>
          </a:p>
          <a:p>
            <a:pPr lvl="2"/>
            <a:r>
              <a:rPr lang="en-US" dirty="0"/>
              <a:t>Examples include </a:t>
            </a:r>
            <a:r>
              <a:rPr lang="en-US" dirty="0" err="1"/>
              <a:t>bisacodyl</a:t>
            </a:r>
            <a:r>
              <a:rPr lang="en-US" dirty="0"/>
              <a:t>, phenolphthalein, and castor oil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http://saraleefoodservice.com/Images/Products/Romance/08608.jpg"/>
          <p:cNvPicPr>
            <a:picLocks noChangeAspect="1" noChangeArrowheads="1"/>
          </p:cNvPicPr>
          <p:nvPr/>
        </p:nvPicPr>
        <p:blipFill>
          <a:blip r:embed="rId2" cstate="print"/>
          <a:srcRect/>
          <a:stretch>
            <a:fillRect/>
          </a:stretch>
        </p:blipFill>
        <p:spPr bwMode="auto">
          <a:xfrm>
            <a:off x="4953000" y="0"/>
            <a:ext cx="3371571" cy="2984562"/>
          </a:xfrm>
          <a:prstGeom prst="rect">
            <a:avLst/>
          </a:prstGeom>
          <a:noFill/>
        </p:spPr>
      </p:pic>
      <p:sp>
        <p:nvSpPr>
          <p:cNvPr id="2" name="Title 1"/>
          <p:cNvSpPr>
            <a:spLocks noGrp="1"/>
          </p:cNvSpPr>
          <p:nvPr>
            <p:ph type="title"/>
          </p:nvPr>
        </p:nvSpPr>
        <p:spPr/>
        <p:txBody>
          <a:bodyPr/>
          <a:lstStyle/>
          <a:p>
            <a:r>
              <a:rPr lang="en-US" dirty="0" smtClean="0"/>
              <a:t>Laxatives</a:t>
            </a:r>
            <a:endParaRPr lang="en-US" dirty="0"/>
          </a:p>
        </p:txBody>
      </p:sp>
      <p:sp>
        <p:nvSpPr>
          <p:cNvPr id="4" name="Rectangle 3"/>
          <p:cNvSpPr>
            <a:spLocks noGrp="1" noChangeArrowheads="1"/>
          </p:cNvSpPr>
          <p:nvPr>
            <p:ph idx="1"/>
          </p:nvPr>
        </p:nvSpPr>
        <p:spPr>
          <a:xfrm>
            <a:off x="1143000" y="2057400"/>
            <a:ext cx="7498080" cy="4800600"/>
          </a:xfrm>
        </p:spPr>
        <p:txBody>
          <a:bodyPr/>
          <a:lstStyle/>
          <a:p>
            <a:r>
              <a:rPr lang="en-US" dirty="0" smtClean="0"/>
              <a:t>Bulk-forming</a:t>
            </a:r>
            <a:endParaRPr lang="en-US" dirty="0"/>
          </a:p>
          <a:p>
            <a:pPr lvl="2"/>
            <a:r>
              <a:rPr lang="en-US" dirty="0"/>
              <a:t>Substances that absorb water into the intestine, increase fecal bulk, and stimulate peristalsis, resulting in large, soft stool production (which tends to look normal)</a:t>
            </a:r>
          </a:p>
          <a:p>
            <a:pPr lvl="2"/>
            <a:r>
              <a:rPr lang="en-US" dirty="0"/>
              <a:t>Are not systemically absorbed, so side effects are rare</a:t>
            </a:r>
          </a:p>
          <a:p>
            <a:pPr lvl="2"/>
            <a:r>
              <a:rPr lang="en-US" dirty="0"/>
              <a:t>Examples include </a:t>
            </a:r>
            <a:r>
              <a:rPr lang="en-US" dirty="0" err="1"/>
              <a:t>psyllium</a:t>
            </a:r>
            <a:r>
              <a:rPr lang="en-US" dirty="0"/>
              <a:t> hydrophilic </a:t>
            </a:r>
            <a:r>
              <a:rPr lang="en-US" dirty="0" err="1"/>
              <a:t>mucilloid</a:t>
            </a:r>
            <a:r>
              <a:rPr lang="en-US" dirty="0"/>
              <a:t>, </a:t>
            </a:r>
            <a:r>
              <a:rPr lang="en-US" dirty="0" err="1"/>
              <a:t>polycarbophil,and</a:t>
            </a:r>
            <a:r>
              <a:rPr lang="en-US" dirty="0"/>
              <a:t> bran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Laxatives</a:t>
            </a:r>
            <a:endParaRPr lang="en-US" dirty="0"/>
          </a:p>
        </p:txBody>
      </p:sp>
      <p:sp>
        <p:nvSpPr>
          <p:cNvPr id="4" name="Rectangle 3"/>
          <p:cNvSpPr>
            <a:spLocks noGrp="1" noChangeArrowheads="1"/>
          </p:cNvSpPr>
          <p:nvPr>
            <p:ph idx="1"/>
          </p:nvPr>
        </p:nvSpPr>
        <p:spPr/>
        <p:txBody>
          <a:bodyPr>
            <a:normAutofit/>
          </a:bodyPr>
          <a:lstStyle/>
          <a:p>
            <a:r>
              <a:rPr lang="en-US" sz="3600" dirty="0" smtClean="0"/>
              <a:t>Emollients</a:t>
            </a:r>
            <a:endParaRPr lang="en-US" sz="3600" dirty="0"/>
          </a:p>
          <a:p>
            <a:pPr lvl="2"/>
            <a:r>
              <a:rPr lang="en-US" dirty="0"/>
              <a:t>Can be stool softeners (reduce stool surface tension and reduce water absorption through the colon), lubricants (facilitate the passage of fecal material, increasing water retention in stool), or fecal wetting agents (detergent-like drugs that permit easier penetration and mixing of fats and fluid with the fecal mass</a:t>
            </a:r>
            <a:r>
              <a:rPr lang="en-US" dirty="0" smtClean="0"/>
              <a:t>)</a:t>
            </a:r>
            <a:endParaRPr lang="en-US" dirty="0"/>
          </a:p>
          <a:p>
            <a:pPr lvl="2"/>
            <a:r>
              <a:rPr lang="en-US" dirty="0"/>
              <a:t>Examples include </a:t>
            </a:r>
            <a:r>
              <a:rPr lang="en-US" dirty="0" err="1"/>
              <a:t>docusate</a:t>
            </a:r>
            <a:r>
              <a:rPr lang="en-US" dirty="0"/>
              <a:t> sodium, </a:t>
            </a:r>
            <a:r>
              <a:rPr lang="en-US" dirty="0" err="1"/>
              <a:t>docusate</a:t>
            </a:r>
            <a:r>
              <a:rPr lang="en-US" dirty="0"/>
              <a:t> calcium, </a:t>
            </a:r>
            <a:r>
              <a:rPr lang="en-US" dirty="0" err="1"/>
              <a:t>docusate</a:t>
            </a:r>
            <a:r>
              <a:rPr lang="en-US" dirty="0"/>
              <a:t> potassium, and petroleum products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goodbadandugly2.files.wordpress.com/2009/02/vomit.jpg"/>
          <p:cNvPicPr>
            <a:picLocks noGrp="1" noChangeAspect="1" noChangeArrowheads="1"/>
          </p:cNvPicPr>
          <p:nvPr>
            <p:ph idx="1"/>
          </p:nvPr>
        </p:nvPicPr>
        <p:blipFill>
          <a:blip r:embed="rId2" cstate="print"/>
          <a:srcRect/>
          <a:stretch>
            <a:fillRect/>
          </a:stretch>
        </p:blipFill>
        <p:spPr bwMode="auto">
          <a:xfrm>
            <a:off x="2743200" y="609600"/>
            <a:ext cx="3632200" cy="582604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Antiemetics</a:t>
            </a:r>
            <a:endParaRPr lang="en-US" dirty="0"/>
          </a:p>
        </p:txBody>
      </p:sp>
      <p:sp>
        <p:nvSpPr>
          <p:cNvPr id="4" name="Rectangle 3"/>
          <p:cNvSpPr>
            <a:spLocks noGrp="1" noChangeArrowheads="1"/>
          </p:cNvSpPr>
          <p:nvPr>
            <p:ph idx="1"/>
          </p:nvPr>
        </p:nvSpPr>
        <p:spPr/>
        <p:txBody>
          <a:bodyPr/>
          <a:lstStyle/>
          <a:p>
            <a:pPr>
              <a:lnSpc>
                <a:spcPct val="90000"/>
              </a:lnSpc>
            </a:pPr>
            <a:r>
              <a:rPr lang="en-US" sz="2800" dirty="0"/>
              <a:t> </a:t>
            </a:r>
            <a:r>
              <a:rPr lang="en-US" sz="2800" dirty="0" err="1"/>
              <a:t>Antiemetics</a:t>
            </a:r>
            <a:endParaRPr lang="en-US" sz="2800" dirty="0"/>
          </a:p>
          <a:p>
            <a:pPr lvl="1">
              <a:lnSpc>
                <a:spcPct val="90000"/>
              </a:lnSpc>
            </a:pPr>
            <a:r>
              <a:rPr lang="en-US" sz="2400" dirty="0"/>
              <a:t>Drugs that control vomiting that help alleviate discomfort and help control electrolyte balance</a:t>
            </a:r>
          </a:p>
          <a:p>
            <a:pPr lvl="1">
              <a:lnSpc>
                <a:spcPct val="90000"/>
              </a:lnSpc>
            </a:pPr>
            <a:r>
              <a:rPr lang="en-US" sz="2400" dirty="0"/>
              <a:t>Most are given </a:t>
            </a:r>
            <a:r>
              <a:rPr lang="en-US" sz="2400" dirty="0" err="1"/>
              <a:t>parenterally</a:t>
            </a:r>
            <a:r>
              <a:rPr lang="en-US" sz="2400" dirty="0"/>
              <a:t>, as the patient may vomit the medication before it can be absorbed through the GI tract</a:t>
            </a:r>
          </a:p>
          <a:p>
            <a:pPr lvl="1">
              <a:lnSpc>
                <a:spcPct val="90000"/>
              </a:lnSpc>
            </a:pPr>
            <a:r>
              <a:rPr lang="en-US" sz="2400" dirty="0"/>
              <a:t>Examples:</a:t>
            </a:r>
          </a:p>
          <a:p>
            <a:pPr lvl="2">
              <a:lnSpc>
                <a:spcPct val="90000"/>
              </a:lnSpc>
            </a:pPr>
            <a:r>
              <a:rPr lang="en-US" sz="2000" dirty="0" err="1"/>
              <a:t>Phenothiazine</a:t>
            </a:r>
            <a:r>
              <a:rPr lang="en-US" sz="2000" dirty="0"/>
              <a:t> derivatives</a:t>
            </a:r>
          </a:p>
          <a:p>
            <a:pPr lvl="2">
              <a:lnSpc>
                <a:spcPct val="90000"/>
              </a:lnSpc>
            </a:pPr>
            <a:r>
              <a:rPr lang="en-US" sz="2000" dirty="0"/>
              <a:t>Antihistamines</a:t>
            </a:r>
          </a:p>
          <a:p>
            <a:pPr lvl="2">
              <a:lnSpc>
                <a:spcPct val="90000"/>
              </a:lnSpc>
            </a:pPr>
            <a:r>
              <a:rPr lang="en-US" sz="2000" dirty="0" err="1"/>
              <a:t>Anticholinergics</a:t>
            </a:r>
            <a:endParaRPr lang="en-US" sz="2000" dirty="0"/>
          </a:p>
          <a:p>
            <a:pPr lvl="2">
              <a:lnSpc>
                <a:spcPct val="90000"/>
              </a:lnSpc>
            </a:pPr>
            <a:r>
              <a:rPr lang="en-US" sz="2000" dirty="0" err="1"/>
              <a:t>Procainamide</a:t>
            </a:r>
            <a:r>
              <a:rPr lang="en-US" sz="2000" dirty="0"/>
              <a:t> derivatives</a:t>
            </a:r>
          </a:p>
          <a:p>
            <a:pPr lvl="2">
              <a:lnSpc>
                <a:spcPct val="90000"/>
              </a:lnSpc>
            </a:pPr>
            <a:r>
              <a:rPr lang="en-US" sz="2000" dirty="0"/>
              <a:t>Serotonin receptor antagonists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Antiemetics</a:t>
            </a:r>
            <a:endParaRPr lang="en-US" dirty="0"/>
          </a:p>
        </p:txBody>
      </p:sp>
      <p:sp>
        <p:nvSpPr>
          <p:cNvPr id="4" name="Content Placeholder 2"/>
          <p:cNvSpPr>
            <a:spLocks noGrp="1"/>
          </p:cNvSpPr>
          <p:nvPr>
            <p:ph idx="1"/>
          </p:nvPr>
        </p:nvSpPr>
        <p:spPr/>
        <p:txBody>
          <a:bodyPr/>
          <a:lstStyle/>
          <a:p>
            <a:r>
              <a:rPr lang="en-US" sz="2800" dirty="0"/>
              <a:t>Vomiting has many causes including:</a:t>
            </a:r>
          </a:p>
          <a:p>
            <a:pPr lvl="1"/>
            <a:r>
              <a:rPr lang="en-US" sz="2400" dirty="0"/>
              <a:t>Viral and bacterial infections, dietary indiscretion, food intolerance, surgery, pain, or other drugs</a:t>
            </a:r>
          </a:p>
          <a:p>
            <a:r>
              <a:rPr lang="en-US" sz="2800" dirty="0"/>
              <a:t>The vomiting center of the brain have many inputs that tell it to activate including:</a:t>
            </a:r>
          </a:p>
          <a:p>
            <a:pPr lvl="1"/>
            <a:r>
              <a:rPr lang="en-US" sz="2400" dirty="0"/>
              <a:t>Equilibrium changes in the ear, responses due to pain or fear, intracranial pressure changes, </a:t>
            </a:r>
            <a:r>
              <a:rPr lang="en-US" sz="2400" dirty="0" err="1"/>
              <a:t>vagus</a:t>
            </a:r>
            <a:r>
              <a:rPr lang="en-US" sz="2400" dirty="0"/>
              <a:t> nerve stimulation in the GI tract, and activity in the chemoreceptor trigger zone</a:t>
            </a:r>
          </a:p>
          <a:p>
            <a:endParaRPr lang="en-US" dirty="0"/>
          </a:p>
          <a:p>
            <a:pPr lvl="1"/>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Antiemetics</a:t>
            </a:r>
            <a:endParaRPr lang="en-US" dirty="0"/>
          </a:p>
        </p:txBody>
      </p:sp>
      <p:sp>
        <p:nvSpPr>
          <p:cNvPr id="4" name="Rectangle 3"/>
          <p:cNvSpPr>
            <a:spLocks noGrp="1" noChangeArrowheads="1"/>
          </p:cNvSpPr>
          <p:nvPr>
            <p:ph idx="1"/>
          </p:nvPr>
        </p:nvSpPr>
        <p:spPr/>
        <p:txBody>
          <a:bodyPr/>
          <a:lstStyle/>
          <a:p>
            <a:r>
              <a:rPr lang="en-US" dirty="0" err="1" smtClean="0"/>
              <a:t>Phenothiazine</a:t>
            </a:r>
            <a:r>
              <a:rPr lang="en-US" dirty="0" smtClean="0"/>
              <a:t> </a:t>
            </a:r>
            <a:r>
              <a:rPr lang="en-US" dirty="0"/>
              <a:t>derivatives</a:t>
            </a:r>
          </a:p>
          <a:p>
            <a:pPr lvl="2"/>
            <a:r>
              <a:rPr lang="en-US" sz="2000" dirty="0"/>
              <a:t>Inhibit dopamine in the chemoreceptor trigger zone, thus decreasing the stimulation to vomit</a:t>
            </a:r>
          </a:p>
          <a:p>
            <a:pPr lvl="2"/>
            <a:r>
              <a:rPr lang="en-US" sz="2000" dirty="0"/>
              <a:t>Side effects include hypotension and sedation</a:t>
            </a:r>
          </a:p>
          <a:p>
            <a:pPr lvl="2"/>
            <a:r>
              <a:rPr lang="en-US" sz="2000" dirty="0"/>
              <a:t>Examples:</a:t>
            </a:r>
          </a:p>
          <a:p>
            <a:pPr lvl="3"/>
            <a:r>
              <a:rPr lang="en-US" sz="1800" dirty="0" err="1"/>
              <a:t>Acepromazine</a:t>
            </a:r>
            <a:endParaRPr lang="en-US" sz="1800" dirty="0"/>
          </a:p>
          <a:p>
            <a:pPr lvl="3"/>
            <a:r>
              <a:rPr lang="en-US" sz="1800" dirty="0"/>
              <a:t>Chlorpromazine</a:t>
            </a:r>
          </a:p>
          <a:p>
            <a:pPr lvl="3"/>
            <a:r>
              <a:rPr lang="en-US" sz="1800" dirty="0" err="1"/>
              <a:t>Prochlorperazine</a:t>
            </a:r>
            <a:endParaRPr lang="en-US" sz="1800" dirty="0"/>
          </a:p>
          <a:p>
            <a:pPr lvl="3"/>
            <a:r>
              <a:rPr lang="en-US" sz="1800" dirty="0" err="1"/>
              <a:t>Perphenazine</a:t>
            </a:r>
            <a:endParaRPr lang="en-US" sz="1800" dirty="0"/>
          </a:p>
        </p:txBody>
      </p:sp>
      <p:pic>
        <p:nvPicPr>
          <p:cNvPr id="5" name="Picture 4" descr="http://www.lambertvetsupply.com/images/products/acepromazine10x50lg.jpg"/>
          <p:cNvPicPr>
            <a:picLocks noChangeAspect="1" noChangeArrowheads="1"/>
          </p:cNvPicPr>
          <p:nvPr/>
        </p:nvPicPr>
        <p:blipFill>
          <a:blip r:embed="rId2" cstate="print"/>
          <a:srcRect/>
          <a:stretch>
            <a:fillRect/>
          </a:stretch>
        </p:blipFill>
        <p:spPr bwMode="auto">
          <a:xfrm>
            <a:off x="5867401" y="3124200"/>
            <a:ext cx="1976832" cy="32956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Antiemetics</a:t>
            </a:r>
            <a:endParaRPr lang="en-US" dirty="0"/>
          </a:p>
        </p:txBody>
      </p:sp>
      <p:sp>
        <p:nvSpPr>
          <p:cNvPr id="4" name="Rectangle 3"/>
          <p:cNvSpPr>
            <a:spLocks noGrp="1" noChangeArrowheads="1"/>
          </p:cNvSpPr>
          <p:nvPr>
            <p:ph idx="1"/>
          </p:nvPr>
        </p:nvSpPr>
        <p:spPr/>
        <p:txBody>
          <a:bodyPr/>
          <a:lstStyle/>
          <a:p>
            <a:r>
              <a:rPr lang="en-US" dirty="0" smtClean="0"/>
              <a:t>Antihistamines</a:t>
            </a:r>
            <a:endParaRPr lang="en-US" dirty="0"/>
          </a:p>
          <a:p>
            <a:pPr lvl="2"/>
            <a:r>
              <a:rPr lang="en-US" sz="2000" dirty="0"/>
              <a:t>Controls vomiting when the vomiting is due to motion sickness, vaccine reactions, or inner ear problems</a:t>
            </a:r>
          </a:p>
          <a:p>
            <a:pPr lvl="2"/>
            <a:r>
              <a:rPr lang="en-US" sz="2000" dirty="0"/>
              <a:t>Work by blocking input from the vestibular system to the CRTZ</a:t>
            </a:r>
          </a:p>
          <a:p>
            <a:pPr lvl="2"/>
            <a:r>
              <a:rPr lang="en-US" sz="2000" dirty="0"/>
              <a:t>A side effect is sedation</a:t>
            </a:r>
          </a:p>
          <a:p>
            <a:pPr lvl="2"/>
            <a:r>
              <a:rPr lang="en-US" sz="2000" dirty="0"/>
              <a:t>Examples:</a:t>
            </a:r>
          </a:p>
          <a:p>
            <a:pPr lvl="3"/>
            <a:r>
              <a:rPr lang="en-US" sz="1800" dirty="0" err="1"/>
              <a:t>Trimethobenzamide</a:t>
            </a:r>
            <a:endParaRPr lang="en-US" sz="1800" dirty="0"/>
          </a:p>
          <a:p>
            <a:pPr lvl="3"/>
            <a:r>
              <a:rPr lang="en-US" sz="1800" dirty="0" err="1"/>
              <a:t>Dimenhydrinate</a:t>
            </a:r>
            <a:endParaRPr lang="en-US" sz="1800" dirty="0"/>
          </a:p>
          <a:p>
            <a:pPr lvl="3"/>
            <a:r>
              <a:rPr lang="en-US" sz="1800" dirty="0" err="1"/>
              <a:t>Diphenhydramine</a:t>
            </a:r>
            <a:endParaRPr lang="en-US" sz="1800" dirty="0"/>
          </a:p>
        </p:txBody>
      </p:sp>
      <p:pic>
        <p:nvPicPr>
          <p:cNvPr id="5" name="Picture 4" descr="http://t2.gstatic.com/images?q=tbn:eXxmDJPAGXOUwM:http://e-internetbusiness.com/wp-content/uploads/2009/06/benadryl.png">
            <a:hlinkClick r:id="rId2"/>
          </p:cNvPr>
          <p:cNvPicPr>
            <a:picLocks noChangeAspect="1" noChangeArrowheads="1"/>
          </p:cNvPicPr>
          <p:nvPr/>
        </p:nvPicPr>
        <p:blipFill>
          <a:blip r:embed="rId3" cstate="print"/>
          <a:srcRect/>
          <a:stretch>
            <a:fillRect/>
          </a:stretch>
        </p:blipFill>
        <p:spPr bwMode="auto">
          <a:xfrm>
            <a:off x="5638800" y="3657600"/>
            <a:ext cx="2971800" cy="276389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Antiemetics</a:t>
            </a:r>
            <a:endParaRPr lang="en-US" dirty="0"/>
          </a:p>
        </p:txBody>
      </p:sp>
      <p:sp>
        <p:nvSpPr>
          <p:cNvPr id="4" name="Rectangle 3"/>
          <p:cNvSpPr>
            <a:spLocks noGrp="1" noChangeArrowheads="1"/>
          </p:cNvSpPr>
          <p:nvPr>
            <p:ph idx="1"/>
          </p:nvPr>
        </p:nvSpPr>
        <p:spPr/>
        <p:txBody>
          <a:bodyPr/>
          <a:lstStyle/>
          <a:p>
            <a:r>
              <a:rPr lang="en-US" dirty="0" err="1" smtClean="0"/>
              <a:t>Anticholinergics</a:t>
            </a:r>
            <a:endParaRPr lang="en-US" dirty="0"/>
          </a:p>
          <a:p>
            <a:pPr lvl="2"/>
            <a:r>
              <a:rPr lang="en-US" sz="2000" dirty="0"/>
              <a:t>Block acetylcholine peripherally, which decreases intestinal motility and secretions</a:t>
            </a:r>
          </a:p>
          <a:p>
            <a:pPr lvl="2"/>
            <a:r>
              <a:rPr lang="en-US" sz="2000" dirty="0"/>
              <a:t>May decrease gastric emptying (which may increase the tendency to vomit)</a:t>
            </a:r>
          </a:p>
          <a:p>
            <a:pPr lvl="2"/>
            <a:r>
              <a:rPr lang="en-US" sz="2000" dirty="0"/>
              <a:t>Side effects include dry mouth, constipation, urinary retention, and tachycardia</a:t>
            </a:r>
          </a:p>
          <a:p>
            <a:pPr lvl="2"/>
            <a:r>
              <a:rPr lang="en-US" sz="2000" dirty="0"/>
              <a:t>Examples:</a:t>
            </a:r>
          </a:p>
          <a:p>
            <a:pPr lvl="3"/>
            <a:r>
              <a:rPr lang="en-US" sz="1800" dirty="0" err="1"/>
              <a:t>Aminopentamide</a:t>
            </a:r>
            <a:endParaRPr lang="en-US" sz="1800" dirty="0"/>
          </a:p>
          <a:p>
            <a:pPr lvl="3"/>
            <a:r>
              <a:rPr lang="en-US" sz="1800" dirty="0"/>
              <a:t>Atropine</a:t>
            </a:r>
          </a:p>
          <a:p>
            <a:pPr lvl="3"/>
            <a:r>
              <a:rPr lang="en-US" sz="1800" dirty="0" err="1"/>
              <a:t>Propantheline</a:t>
            </a:r>
            <a:endParaRPr lang="en-US" sz="1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Antiemetics</a:t>
            </a:r>
            <a:endParaRPr lang="en-US" dirty="0"/>
          </a:p>
        </p:txBody>
      </p:sp>
      <p:sp>
        <p:nvSpPr>
          <p:cNvPr id="4" name="Rectangle 3"/>
          <p:cNvSpPr>
            <a:spLocks noGrp="1" noChangeArrowheads="1"/>
          </p:cNvSpPr>
          <p:nvPr>
            <p:ph idx="1"/>
          </p:nvPr>
        </p:nvSpPr>
        <p:spPr>
          <a:xfrm>
            <a:off x="914400" y="1371600"/>
            <a:ext cx="7498080" cy="4800600"/>
          </a:xfrm>
        </p:spPr>
        <p:txBody>
          <a:bodyPr/>
          <a:lstStyle/>
          <a:p>
            <a:pPr>
              <a:lnSpc>
                <a:spcPct val="90000"/>
              </a:lnSpc>
            </a:pPr>
            <a:r>
              <a:rPr lang="en-US" dirty="0" err="1" smtClean="0"/>
              <a:t>Procainamide</a:t>
            </a:r>
            <a:r>
              <a:rPr lang="en-US" dirty="0" smtClean="0"/>
              <a:t> </a:t>
            </a:r>
            <a:r>
              <a:rPr lang="en-US" dirty="0"/>
              <a:t>derivatives</a:t>
            </a:r>
          </a:p>
          <a:p>
            <a:pPr lvl="2">
              <a:lnSpc>
                <a:spcPct val="90000"/>
              </a:lnSpc>
            </a:pPr>
            <a:r>
              <a:rPr lang="en-US" dirty="0"/>
              <a:t>Work centrally by blocking the CRTZ and peripherally by speeding gastric emptying, strengthening cardiac sphincter tone, and increasing the force of gastric contractions</a:t>
            </a:r>
          </a:p>
          <a:p>
            <a:pPr lvl="2">
              <a:lnSpc>
                <a:spcPct val="90000"/>
              </a:lnSpc>
            </a:pPr>
            <a:r>
              <a:rPr lang="en-US" dirty="0"/>
              <a:t>Should not be used in animals with GI obstructions, GI perforation, or GI hemorrhage</a:t>
            </a:r>
          </a:p>
          <a:p>
            <a:pPr lvl="2">
              <a:lnSpc>
                <a:spcPct val="90000"/>
              </a:lnSpc>
            </a:pPr>
            <a:r>
              <a:rPr lang="en-US" dirty="0"/>
              <a:t>An example used in veterinary medicine is </a:t>
            </a:r>
            <a:r>
              <a:rPr lang="en-US" dirty="0" err="1"/>
              <a:t>metoclopramide</a:t>
            </a:r>
            <a:endParaRPr lang="en-US" dirty="0"/>
          </a:p>
        </p:txBody>
      </p:sp>
      <p:pic>
        <p:nvPicPr>
          <p:cNvPr id="5" name="Picture 4" descr="http://drugrecallwatch.files.wordpress.com/2009/03/reglan-metoclopramide-side-effects.jpg"/>
          <p:cNvPicPr>
            <a:picLocks noChangeAspect="1" noChangeArrowheads="1"/>
          </p:cNvPicPr>
          <p:nvPr/>
        </p:nvPicPr>
        <p:blipFill>
          <a:blip r:embed="rId2" cstate="print"/>
          <a:srcRect/>
          <a:stretch>
            <a:fillRect/>
          </a:stretch>
        </p:blipFill>
        <p:spPr bwMode="auto">
          <a:xfrm>
            <a:off x="6629400" y="4419600"/>
            <a:ext cx="2247900" cy="22479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Antiemetics</a:t>
            </a:r>
            <a:endParaRPr lang="en-US" dirty="0"/>
          </a:p>
        </p:txBody>
      </p:sp>
      <p:sp>
        <p:nvSpPr>
          <p:cNvPr id="4" name="Rectangle 3"/>
          <p:cNvSpPr>
            <a:spLocks noGrp="1" noChangeArrowheads="1"/>
          </p:cNvSpPr>
          <p:nvPr>
            <p:ph idx="1"/>
          </p:nvPr>
        </p:nvSpPr>
        <p:spPr/>
        <p:txBody>
          <a:bodyPr/>
          <a:lstStyle/>
          <a:p>
            <a:r>
              <a:rPr lang="en-US" dirty="0" smtClean="0"/>
              <a:t>Serotonin </a:t>
            </a:r>
            <a:r>
              <a:rPr lang="en-US" dirty="0"/>
              <a:t>receptor antagonists</a:t>
            </a:r>
          </a:p>
          <a:p>
            <a:pPr lvl="2"/>
            <a:r>
              <a:rPr lang="en-US" dirty="0"/>
              <a:t>Work selectively on 5-HT</a:t>
            </a:r>
            <a:r>
              <a:rPr lang="en-US" baseline="-25000" dirty="0"/>
              <a:t>3</a:t>
            </a:r>
            <a:r>
              <a:rPr lang="en-US" dirty="0"/>
              <a:t> receptors, which are located peripherally and centrally</a:t>
            </a:r>
          </a:p>
          <a:p>
            <a:pPr lvl="2"/>
            <a:r>
              <a:rPr lang="en-US" dirty="0"/>
              <a:t>Work on the theory that some chemicals cause vomiting because they increase serotonin release from small intestinal cells</a:t>
            </a:r>
          </a:p>
          <a:p>
            <a:pPr lvl="2"/>
            <a:r>
              <a:rPr lang="en-US" dirty="0"/>
              <a:t>Examples:</a:t>
            </a:r>
          </a:p>
          <a:p>
            <a:pPr lvl="3"/>
            <a:r>
              <a:rPr lang="en-US" dirty="0" err="1"/>
              <a:t>Ondansetron</a:t>
            </a:r>
            <a:endParaRPr lang="en-US" dirty="0"/>
          </a:p>
          <a:p>
            <a:pPr lvl="3"/>
            <a:r>
              <a:rPr lang="en-US" dirty="0" err="1"/>
              <a:t>Dolasetron</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p:cNvPicPr>
            <a:picLocks noChangeAspect="1" noChangeArrowheads="1"/>
          </p:cNvPicPr>
          <p:nvPr/>
        </p:nvPicPr>
        <p:blipFill>
          <a:blip r:embed="rId2" cstate="print"/>
          <a:srcRect/>
          <a:stretch>
            <a:fillRect/>
          </a:stretch>
        </p:blipFill>
        <p:spPr bwMode="auto">
          <a:xfrm>
            <a:off x="4724400" y="4476750"/>
            <a:ext cx="2381250" cy="23812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err="1" smtClean="0"/>
              <a:t>Maropitant</a:t>
            </a:r>
            <a:r>
              <a:rPr lang="en-US" dirty="0" smtClean="0"/>
              <a:t> (</a:t>
            </a:r>
            <a:r>
              <a:rPr lang="en-US" dirty="0" err="1" smtClean="0"/>
              <a:t>Cerenia</a:t>
            </a:r>
            <a:r>
              <a:rPr lang="en-US" dirty="0" smtClean="0"/>
              <a:t>®)</a:t>
            </a:r>
            <a:endParaRPr lang="en-US" dirty="0"/>
          </a:p>
        </p:txBody>
      </p:sp>
      <p:pic>
        <p:nvPicPr>
          <p:cNvPr id="11266" name="Picture 2"/>
          <p:cNvPicPr>
            <a:picLocks noGrp="1" noChangeAspect="1" noChangeArrowheads="1"/>
          </p:cNvPicPr>
          <p:nvPr>
            <p:ph idx="1"/>
          </p:nvPr>
        </p:nvPicPr>
        <p:blipFill>
          <a:blip r:embed="rId3" cstate="print"/>
          <a:srcRect/>
          <a:stretch>
            <a:fillRect/>
          </a:stretch>
        </p:blipFill>
        <p:spPr bwMode="auto">
          <a:xfrm>
            <a:off x="4572000" y="1371600"/>
            <a:ext cx="4286250" cy="3219450"/>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533400" y="4905375"/>
            <a:ext cx="4181475" cy="1952625"/>
          </a:xfrm>
          <a:prstGeom prst="rect">
            <a:avLst/>
          </a:prstGeom>
          <a:noFill/>
          <a:ln w="9525">
            <a:noFill/>
            <a:miter lim="800000"/>
            <a:headEnd/>
            <a:tailEnd/>
          </a:ln>
        </p:spPr>
      </p:pic>
      <p:pic>
        <p:nvPicPr>
          <p:cNvPr id="11270" name="Picture 6"/>
          <p:cNvPicPr>
            <a:picLocks noChangeAspect="1" noChangeArrowheads="1"/>
          </p:cNvPicPr>
          <p:nvPr/>
        </p:nvPicPr>
        <p:blipFill>
          <a:blip r:embed="rId5" cstate="print"/>
          <a:srcRect/>
          <a:stretch>
            <a:fillRect/>
          </a:stretch>
        </p:blipFill>
        <p:spPr bwMode="auto">
          <a:xfrm>
            <a:off x="1066800" y="1295400"/>
            <a:ext cx="3352800" cy="33528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Antiemetics</a:t>
            </a:r>
            <a:endParaRPr lang="en-US" dirty="0"/>
          </a:p>
        </p:txBody>
      </p:sp>
      <p:sp>
        <p:nvSpPr>
          <p:cNvPr id="4" name="Content Placeholder 2"/>
          <p:cNvSpPr>
            <a:spLocks noGrp="1"/>
          </p:cNvSpPr>
          <p:nvPr>
            <p:ph idx="1"/>
          </p:nvPr>
        </p:nvSpPr>
        <p:spPr/>
        <p:txBody>
          <a:bodyPr/>
          <a:lstStyle/>
          <a:p>
            <a:r>
              <a:rPr lang="en-US" sz="2800" dirty="0" err="1"/>
              <a:t>Neurokinin</a:t>
            </a:r>
            <a:r>
              <a:rPr lang="en-US" sz="2800" dirty="0"/>
              <a:t> receptor antagonists</a:t>
            </a:r>
          </a:p>
          <a:p>
            <a:pPr lvl="1"/>
            <a:r>
              <a:rPr lang="en-US" sz="2400" dirty="0"/>
              <a:t>Work on NK1 receptors located in the center of the brain</a:t>
            </a:r>
          </a:p>
          <a:p>
            <a:pPr lvl="1"/>
            <a:r>
              <a:rPr lang="en-US" sz="2400" dirty="0"/>
              <a:t>Work by inhibiting substance P, the key neurotransmitter involved in vomiting</a:t>
            </a:r>
            <a:endParaRPr lang="en-US" dirty="0"/>
          </a:p>
          <a:p>
            <a:r>
              <a:rPr lang="en-US" sz="2800" i="1" dirty="0" err="1"/>
              <a:t>Maropitant</a:t>
            </a:r>
            <a:r>
              <a:rPr lang="en-US" sz="2800" i="1" dirty="0"/>
              <a:t> </a:t>
            </a:r>
            <a:r>
              <a:rPr lang="en-US" sz="2800" i="1" dirty="0" smtClean="0"/>
              <a:t>citrate </a:t>
            </a:r>
            <a:r>
              <a:rPr lang="en-US" sz="2800" dirty="0" smtClean="0"/>
              <a:t>(</a:t>
            </a:r>
            <a:r>
              <a:rPr lang="en-US" sz="2800" dirty="0" err="1" smtClean="0"/>
              <a:t>Cerenia</a:t>
            </a:r>
            <a:r>
              <a:rPr lang="en-US" sz="2800" dirty="0" smtClean="0"/>
              <a:t>®)</a:t>
            </a:r>
            <a:endParaRPr lang="en-US" sz="2000" i="1" dirty="0"/>
          </a:p>
          <a:p>
            <a:pPr lvl="1"/>
            <a:r>
              <a:rPr lang="en-US" sz="2400" dirty="0"/>
              <a:t>Used to prevent acute vomiting and motion sickness</a:t>
            </a:r>
          </a:p>
          <a:p>
            <a:pPr lvl="1"/>
            <a:r>
              <a:rPr lang="en-US" sz="2400" dirty="0"/>
              <a:t>Side effects include:</a:t>
            </a:r>
          </a:p>
          <a:p>
            <a:pPr lvl="2"/>
            <a:r>
              <a:rPr lang="en-US" sz="2000" dirty="0"/>
              <a:t>Pain at the injection site, </a:t>
            </a:r>
            <a:r>
              <a:rPr lang="en-US" sz="2000" dirty="0" smtClean="0"/>
              <a:t>hypersalivation</a:t>
            </a:r>
            <a:r>
              <a:rPr lang="en-US" sz="2000" dirty="0"/>
              <a:t>, and diarrhea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Emetics</a:t>
            </a:r>
            <a:endParaRPr lang="en-US" dirty="0"/>
          </a:p>
        </p:txBody>
      </p:sp>
      <p:sp>
        <p:nvSpPr>
          <p:cNvPr id="4" name="Rectangle 3"/>
          <p:cNvSpPr>
            <a:spLocks noGrp="1" noChangeArrowheads="1"/>
          </p:cNvSpPr>
          <p:nvPr>
            <p:ph idx="1"/>
          </p:nvPr>
        </p:nvSpPr>
        <p:spPr/>
        <p:txBody>
          <a:bodyPr/>
          <a:lstStyle/>
          <a:p>
            <a:r>
              <a:rPr lang="en-US" sz="2800" dirty="0"/>
              <a:t> Emetics</a:t>
            </a:r>
          </a:p>
          <a:p>
            <a:pPr lvl="1"/>
            <a:r>
              <a:rPr lang="en-US" sz="2400" dirty="0"/>
              <a:t>Drugs that induce vomiting</a:t>
            </a:r>
          </a:p>
          <a:p>
            <a:pPr lvl="1"/>
            <a:r>
              <a:rPr lang="en-US" sz="2400" dirty="0"/>
              <a:t>Used in the treatment of poisoning and drug overdose</a:t>
            </a:r>
          </a:p>
          <a:p>
            <a:pPr lvl="1"/>
            <a:r>
              <a:rPr lang="en-US" sz="2400" dirty="0"/>
              <a:t>Vomiting should </a:t>
            </a:r>
            <a:r>
              <a:rPr lang="en-US" sz="2400" i="1" dirty="0"/>
              <a:t>not</a:t>
            </a:r>
            <a:r>
              <a:rPr lang="en-US" sz="2400" dirty="0"/>
              <a:t> be induced if caustic substances have been ingested</a:t>
            </a:r>
          </a:p>
          <a:p>
            <a:pPr lvl="2"/>
            <a:r>
              <a:rPr lang="en-US" sz="2000" dirty="0"/>
              <a:t>Always check with poison control prior to inducing vomiting</a:t>
            </a:r>
          </a:p>
          <a:p>
            <a:pPr lvl="1"/>
            <a:r>
              <a:rPr lang="en-US" sz="2400" dirty="0"/>
              <a:t>Activated charcoal is given if emesis is contraindicated (it absorbs many chemicals and drugs in the upper GI tract)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Emetics</a:t>
            </a:r>
            <a:endParaRPr lang="en-US" dirty="0"/>
          </a:p>
        </p:txBody>
      </p:sp>
      <p:sp>
        <p:nvSpPr>
          <p:cNvPr id="4" name="Rectangle 3"/>
          <p:cNvSpPr>
            <a:spLocks noGrp="1" noChangeArrowheads="1"/>
          </p:cNvSpPr>
          <p:nvPr>
            <p:ph idx="1"/>
          </p:nvPr>
        </p:nvSpPr>
        <p:spPr/>
        <p:txBody>
          <a:bodyPr/>
          <a:lstStyle/>
          <a:p>
            <a:pPr>
              <a:lnSpc>
                <a:spcPct val="90000"/>
              </a:lnSpc>
              <a:buNone/>
            </a:pPr>
            <a:endParaRPr lang="en-US" dirty="0" smtClean="0"/>
          </a:p>
          <a:p>
            <a:pPr lvl="1">
              <a:lnSpc>
                <a:spcPct val="90000"/>
              </a:lnSpc>
            </a:pPr>
            <a:r>
              <a:rPr lang="en-US" dirty="0"/>
              <a:t>Can be centrally acting (working on the CRTZ) or peripherally acting (working on receptors locally</a:t>
            </a:r>
            <a:r>
              <a:rPr lang="en-US" dirty="0" smtClean="0"/>
              <a:t>)</a:t>
            </a:r>
          </a:p>
          <a:p>
            <a:pPr lvl="1">
              <a:lnSpc>
                <a:spcPct val="90000"/>
              </a:lnSpc>
            </a:pPr>
            <a:endParaRPr lang="en-US" dirty="0"/>
          </a:p>
          <a:p>
            <a:pPr lvl="1">
              <a:lnSpc>
                <a:spcPct val="90000"/>
              </a:lnSpc>
            </a:pPr>
            <a:r>
              <a:rPr lang="en-US" dirty="0"/>
              <a:t>Centrally acting</a:t>
            </a:r>
          </a:p>
          <a:p>
            <a:pPr lvl="2">
              <a:lnSpc>
                <a:spcPct val="90000"/>
              </a:lnSpc>
            </a:pPr>
            <a:r>
              <a:rPr lang="en-US" dirty="0" err="1"/>
              <a:t>Apomorphine</a:t>
            </a:r>
            <a:endParaRPr lang="en-US" dirty="0"/>
          </a:p>
          <a:p>
            <a:pPr lvl="2">
              <a:lnSpc>
                <a:spcPct val="90000"/>
              </a:lnSpc>
            </a:pPr>
            <a:r>
              <a:rPr lang="en-US" dirty="0" err="1"/>
              <a:t>Xylazine</a:t>
            </a:r>
            <a:endParaRPr lang="en-US" dirty="0"/>
          </a:p>
          <a:p>
            <a:pPr lvl="1">
              <a:lnSpc>
                <a:spcPct val="90000"/>
              </a:lnSpc>
            </a:pPr>
            <a:r>
              <a:rPr lang="en-US" dirty="0"/>
              <a:t>Peripherally acting</a:t>
            </a:r>
          </a:p>
          <a:p>
            <a:pPr lvl="2">
              <a:lnSpc>
                <a:spcPct val="90000"/>
              </a:lnSpc>
            </a:pPr>
            <a:r>
              <a:rPr lang="en-US" dirty="0"/>
              <a:t>Ipecac syrup</a:t>
            </a:r>
          </a:p>
          <a:p>
            <a:pPr lvl="2">
              <a:lnSpc>
                <a:spcPct val="90000"/>
              </a:lnSpc>
            </a:pPr>
            <a:r>
              <a:rPr lang="en-US" dirty="0"/>
              <a:t>Home remedies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Inducing Emesis</a:t>
            </a:r>
            <a:endParaRPr lang="en-US" dirty="0"/>
          </a:p>
        </p:txBody>
      </p:sp>
      <p:pic>
        <p:nvPicPr>
          <p:cNvPr id="4" name="Picture 4" descr="http://www.gagsa.com.mx/images/abc/gdes/t-rompun.jpg"/>
          <p:cNvPicPr>
            <a:picLocks noGrp="1" noChangeAspect="1" noChangeArrowheads="1"/>
          </p:cNvPicPr>
          <p:nvPr>
            <p:ph idx="1"/>
          </p:nvPr>
        </p:nvPicPr>
        <p:blipFill>
          <a:blip r:embed="rId2" cstate="print"/>
          <a:srcRect/>
          <a:stretch>
            <a:fillRect/>
          </a:stretch>
        </p:blipFill>
        <p:spPr bwMode="auto">
          <a:xfrm>
            <a:off x="228600" y="3581400"/>
            <a:ext cx="1625600" cy="2540000"/>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2209800" y="1676400"/>
            <a:ext cx="2038350" cy="3048000"/>
          </a:xfrm>
          <a:prstGeom prst="rect">
            <a:avLst/>
          </a:prstGeom>
          <a:noFill/>
          <a:ln w="9525">
            <a:noFill/>
            <a:miter lim="800000"/>
            <a:headEnd/>
            <a:tailEnd/>
          </a:ln>
        </p:spPr>
      </p:pic>
      <p:sp>
        <p:nvSpPr>
          <p:cNvPr id="6" name="TextBox 5"/>
          <p:cNvSpPr txBox="1"/>
          <p:nvPr/>
        </p:nvSpPr>
        <p:spPr>
          <a:xfrm>
            <a:off x="6324600" y="1676400"/>
            <a:ext cx="1752600" cy="369332"/>
          </a:xfrm>
          <a:prstGeom prst="rect">
            <a:avLst/>
          </a:prstGeom>
          <a:noFill/>
        </p:spPr>
        <p:txBody>
          <a:bodyPr wrap="square" rtlCol="0">
            <a:spAutoFit/>
          </a:bodyPr>
          <a:lstStyle/>
          <a:p>
            <a:r>
              <a:rPr lang="en-US" b="1" dirty="0" err="1" smtClean="0"/>
              <a:t>Apomorphine</a:t>
            </a:r>
            <a:endParaRPr lang="en-US" b="1" dirty="0"/>
          </a:p>
        </p:txBody>
      </p:sp>
      <p:sp>
        <p:nvSpPr>
          <p:cNvPr id="7" name="TextBox 6"/>
          <p:cNvSpPr txBox="1"/>
          <p:nvPr/>
        </p:nvSpPr>
        <p:spPr>
          <a:xfrm>
            <a:off x="1981200" y="5105400"/>
            <a:ext cx="1752600" cy="369332"/>
          </a:xfrm>
          <a:prstGeom prst="rect">
            <a:avLst/>
          </a:prstGeom>
          <a:noFill/>
        </p:spPr>
        <p:txBody>
          <a:bodyPr wrap="square" rtlCol="0">
            <a:spAutoFit/>
          </a:bodyPr>
          <a:lstStyle/>
          <a:p>
            <a:r>
              <a:rPr lang="en-US" b="1" dirty="0" err="1" smtClean="0"/>
              <a:t>Xylazine</a:t>
            </a:r>
            <a:endParaRPr lang="en-US" b="1" dirty="0"/>
          </a:p>
        </p:txBody>
      </p:sp>
      <p:pic>
        <p:nvPicPr>
          <p:cNvPr id="2051" name="Picture 3"/>
          <p:cNvPicPr>
            <a:picLocks noChangeAspect="1" noChangeArrowheads="1"/>
          </p:cNvPicPr>
          <p:nvPr/>
        </p:nvPicPr>
        <p:blipFill>
          <a:blip r:embed="rId4" cstate="print"/>
          <a:srcRect/>
          <a:stretch>
            <a:fillRect/>
          </a:stretch>
        </p:blipFill>
        <p:spPr bwMode="auto">
          <a:xfrm>
            <a:off x="5105400" y="2362200"/>
            <a:ext cx="3448050" cy="25717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Antiulcer Drugs</a:t>
            </a:r>
            <a:endParaRPr lang="en-US" dirty="0"/>
          </a:p>
        </p:txBody>
      </p:sp>
      <p:sp>
        <p:nvSpPr>
          <p:cNvPr id="4" name="Rectangle 3"/>
          <p:cNvSpPr>
            <a:spLocks noGrp="1" noChangeArrowheads="1"/>
          </p:cNvSpPr>
          <p:nvPr>
            <p:ph idx="1"/>
          </p:nvPr>
        </p:nvSpPr>
        <p:spPr/>
        <p:txBody>
          <a:bodyPr/>
          <a:lstStyle/>
          <a:p>
            <a:r>
              <a:rPr lang="en-US" dirty="0"/>
              <a:t>Antiulcer drugs</a:t>
            </a:r>
          </a:p>
          <a:p>
            <a:pPr lvl="1"/>
            <a:r>
              <a:rPr lang="en-US" dirty="0"/>
              <a:t>Help prevent the formation of ulcers</a:t>
            </a:r>
          </a:p>
          <a:p>
            <a:pPr lvl="1"/>
            <a:r>
              <a:rPr lang="en-US" dirty="0"/>
              <a:t>Categories include</a:t>
            </a:r>
          </a:p>
          <a:p>
            <a:pPr lvl="2"/>
            <a:r>
              <a:rPr lang="en-US" dirty="0"/>
              <a:t>Antacids</a:t>
            </a:r>
          </a:p>
          <a:p>
            <a:pPr lvl="2"/>
            <a:r>
              <a:rPr lang="en-US" dirty="0"/>
              <a:t>Histamine-2 receptor antagonists</a:t>
            </a:r>
          </a:p>
          <a:p>
            <a:pPr lvl="2"/>
            <a:r>
              <a:rPr lang="en-US" dirty="0"/>
              <a:t>Mucosal protective drugs</a:t>
            </a:r>
          </a:p>
          <a:p>
            <a:pPr lvl="2"/>
            <a:r>
              <a:rPr lang="en-US" dirty="0"/>
              <a:t>Prostaglandin analogs</a:t>
            </a:r>
          </a:p>
          <a:p>
            <a:pPr lvl="2"/>
            <a:r>
              <a:rPr lang="en-US" dirty="0"/>
              <a:t>Proton pump inhibitors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Antiulcer Drugs</a:t>
            </a:r>
            <a:endParaRPr lang="en-US" dirty="0"/>
          </a:p>
        </p:txBody>
      </p:sp>
      <p:sp>
        <p:nvSpPr>
          <p:cNvPr id="4" name="Rectangle 3"/>
          <p:cNvSpPr>
            <a:spLocks noGrp="1" noChangeArrowheads="1"/>
          </p:cNvSpPr>
          <p:nvPr>
            <p:ph idx="1"/>
          </p:nvPr>
        </p:nvSpPr>
        <p:spPr/>
        <p:txBody>
          <a:bodyPr/>
          <a:lstStyle/>
          <a:p>
            <a:pPr>
              <a:lnSpc>
                <a:spcPct val="90000"/>
              </a:lnSpc>
            </a:pPr>
            <a:r>
              <a:rPr lang="en-US" dirty="0" smtClean="0"/>
              <a:t>Antacids</a:t>
            </a:r>
            <a:endParaRPr lang="en-US" dirty="0"/>
          </a:p>
          <a:p>
            <a:pPr lvl="2">
              <a:lnSpc>
                <a:spcPct val="90000"/>
              </a:lnSpc>
            </a:pPr>
            <a:r>
              <a:rPr lang="en-US" sz="2000" dirty="0"/>
              <a:t>Promote ulcer healing by neutralizing </a:t>
            </a:r>
            <a:r>
              <a:rPr lang="en-US" sz="2000" dirty="0" err="1"/>
              <a:t>HCl</a:t>
            </a:r>
            <a:r>
              <a:rPr lang="en-US" sz="2000" dirty="0"/>
              <a:t> and reducing pepsin activity</a:t>
            </a:r>
          </a:p>
          <a:p>
            <a:pPr lvl="2">
              <a:lnSpc>
                <a:spcPct val="90000"/>
              </a:lnSpc>
            </a:pPr>
            <a:r>
              <a:rPr lang="en-US" sz="2000" dirty="0"/>
              <a:t>Interact with other drugs</a:t>
            </a:r>
          </a:p>
          <a:p>
            <a:pPr lvl="3">
              <a:lnSpc>
                <a:spcPct val="90000"/>
              </a:lnSpc>
            </a:pPr>
            <a:r>
              <a:rPr lang="en-US" sz="1800" dirty="0"/>
              <a:t>By adsorption or binding the other drugs</a:t>
            </a:r>
          </a:p>
          <a:p>
            <a:pPr lvl="3">
              <a:lnSpc>
                <a:spcPct val="90000"/>
              </a:lnSpc>
            </a:pPr>
            <a:r>
              <a:rPr lang="en-US" sz="1800" dirty="0"/>
              <a:t>By increasing stomach pH</a:t>
            </a:r>
          </a:p>
          <a:p>
            <a:pPr lvl="3">
              <a:lnSpc>
                <a:spcPct val="90000"/>
              </a:lnSpc>
            </a:pPr>
            <a:r>
              <a:rPr lang="en-US" sz="1800" dirty="0"/>
              <a:t>By increasing urinary pH</a:t>
            </a:r>
          </a:p>
          <a:p>
            <a:pPr lvl="2">
              <a:lnSpc>
                <a:spcPct val="90000"/>
              </a:lnSpc>
            </a:pPr>
            <a:r>
              <a:rPr lang="en-US" sz="2000" dirty="0"/>
              <a:t>May be systemic or </a:t>
            </a:r>
            <a:r>
              <a:rPr lang="en-US" sz="2000" dirty="0" err="1"/>
              <a:t>nonsystemic</a:t>
            </a:r>
            <a:endParaRPr lang="en-US" sz="2000" dirty="0"/>
          </a:p>
          <a:p>
            <a:pPr lvl="2">
              <a:lnSpc>
                <a:spcPct val="90000"/>
              </a:lnSpc>
            </a:pPr>
            <a:r>
              <a:rPr lang="en-US" sz="2000" dirty="0"/>
              <a:t>Examples:</a:t>
            </a:r>
          </a:p>
          <a:p>
            <a:pPr lvl="3">
              <a:lnSpc>
                <a:spcPct val="90000"/>
              </a:lnSpc>
            </a:pPr>
            <a:r>
              <a:rPr lang="en-US" sz="1800" dirty="0"/>
              <a:t>Systemic: sodium bicarbonate, calcium carbonate</a:t>
            </a:r>
          </a:p>
          <a:p>
            <a:pPr lvl="3">
              <a:lnSpc>
                <a:spcPct val="90000"/>
              </a:lnSpc>
            </a:pPr>
            <a:r>
              <a:rPr lang="en-US" sz="1800" dirty="0" err="1"/>
              <a:t>Nonsystemic</a:t>
            </a:r>
            <a:r>
              <a:rPr lang="en-US" sz="1800" dirty="0"/>
              <a:t>: magnesium hydroxide, aluminum/magnesium hydroxide, aluminum hydroxide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Antiulcer Drugs</a:t>
            </a:r>
            <a:endParaRPr lang="en-US" dirty="0"/>
          </a:p>
        </p:txBody>
      </p:sp>
      <p:sp>
        <p:nvSpPr>
          <p:cNvPr id="4" name="Rectangle 3"/>
          <p:cNvSpPr>
            <a:spLocks noGrp="1" noChangeArrowheads="1"/>
          </p:cNvSpPr>
          <p:nvPr>
            <p:ph idx="1"/>
          </p:nvPr>
        </p:nvSpPr>
        <p:spPr/>
        <p:txBody>
          <a:bodyPr/>
          <a:lstStyle/>
          <a:p>
            <a:pPr>
              <a:lnSpc>
                <a:spcPct val="80000"/>
              </a:lnSpc>
            </a:pPr>
            <a:r>
              <a:rPr lang="en-US" dirty="0" smtClean="0"/>
              <a:t>Histamine-2 </a:t>
            </a:r>
            <a:r>
              <a:rPr lang="en-US" dirty="0"/>
              <a:t>receptor antagonists</a:t>
            </a:r>
          </a:p>
          <a:p>
            <a:pPr lvl="2">
              <a:lnSpc>
                <a:spcPct val="80000"/>
              </a:lnSpc>
            </a:pPr>
            <a:r>
              <a:rPr lang="en-US" sz="2000" dirty="0"/>
              <a:t>Prevent acid reflux by competitively blocking the H</a:t>
            </a:r>
            <a:r>
              <a:rPr lang="en-US" sz="2000" baseline="-25000" dirty="0"/>
              <a:t>2</a:t>
            </a:r>
            <a:r>
              <a:rPr lang="en-US" sz="2000" dirty="0"/>
              <a:t> receptors of the parietal cells in the stomach, thus reducing gastric acid secretion</a:t>
            </a:r>
          </a:p>
          <a:p>
            <a:pPr lvl="2">
              <a:lnSpc>
                <a:spcPct val="80000"/>
              </a:lnSpc>
            </a:pPr>
            <a:r>
              <a:rPr lang="en-US" sz="2000" dirty="0" smtClean="0"/>
              <a:t>Examples:</a:t>
            </a:r>
            <a:endParaRPr lang="en-US" sz="2000" dirty="0"/>
          </a:p>
          <a:p>
            <a:pPr lvl="3">
              <a:lnSpc>
                <a:spcPct val="80000"/>
              </a:lnSpc>
            </a:pPr>
            <a:r>
              <a:rPr lang="en-US" sz="1800" dirty="0" err="1" smtClean="0"/>
              <a:t>Cimetidine</a:t>
            </a:r>
            <a:r>
              <a:rPr lang="en-US" sz="1800" dirty="0" smtClean="0"/>
              <a:t> (</a:t>
            </a:r>
            <a:r>
              <a:rPr lang="en-US" sz="1800" dirty="0" err="1" smtClean="0"/>
              <a:t>Tagament</a:t>
            </a:r>
            <a:r>
              <a:rPr lang="en-US" sz="1800" dirty="0" smtClean="0"/>
              <a:t>®)</a:t>
            </a:r>
            <a:endParaRPr lang="en-US" sz="1800" dirty="0"/>
          </a:p>
          <a:p>
            <a:pPr lvl="3">
              <a:lnSpc>
                <a:spcPct val="80000"/>
              </a:lnSpc>
            </a:pPr>
            <a:r>
              <a:rPr lang="en-US" sz="1800" dirty="0" smtClean="0"/>
              <a:t>Ranitidine (Zantac®)</a:t>
            </a:r>
            <a:endParaRPr lang="en-US" sz="1800" dirty="0"/>
          </a:p>
          <a:p>
            <a:pPr lvl="3">
              <a:lnSpc>
                <a:spcPct val="80000"/>
              </a:lnSpc>
            </a:pPr>
            <a:r>
              <a:rPr lang="en-US" sz="1800" dirty="0" err="1" smtClean="0"/>
              <a:t>Famotidine</a:t>
            </a:r>
            <a:r>
              <a:rPr lang="en-US" sz="1800" dirty="0" smtClean="0"/>
              <a:t> (</a:t>
            </a:r>
            <a:r>
              <a:rPr lang="en-US" sz="1800" dirty="0" err="1" smtClean="0"/>
              <a:t>Pepcid</a:t>
            </a:r>
            <a:r>
              <a:rPr lang="en-US" sz="1800" dirty="0" smtClean="0"/>
              <a:t>®)</a:t>
            </a:r>
          </a:p>
          <a:p>
            <a:pPr lvl="3">
              <a:lnSpc>
                <a:spcPct val="80000"/>
              </a:lnSpc>
              <a:buNone/>
            </a:pPr>
            <a:endParaRPr lang="en-US" sz="1800" dirty="0"/>
          </a:p>
        </p:txBody>
      </p:sp>
      <p:pic>
        <p:nvPicPr>
          <p:cNvPr id="5" name="Picture 3" descr="http://www.firstaidmonster.com/images/Antacids"/>
          <p:cNvPicPr>
            <a:picLocks noChangeAspect="1" noChangeArrowheads="1"/>
          </p:cNvPicPr>
          <p:nvPr/>
        </p:nvPicPr>
        <p:blipFill>
          <a:blip r:embed="rId2" cstate="print"/>
          <a:srcRect/>
          <a:stretch>
            <a:fillRect/>
          </a:stretch>
        </p:blipFill>
        <p:spPr bwMode="auto">
          <a:xfrm>
            <a:off x="5334000" y="3352800"/>
            <a:ext cx="3292475" cy="3292475"/>
          </a:xfrm>
          <a:prstGeom prst="rect">
            <a:avLst/>
          </a:prstGeom>
          <a:noFill/>
        </p:spPr>
      </p:pic>
      <p:pic>
        <p:nvPicPr>
          <p:cNvPr id="6" name="Picture 5" descr="http://www.rxprescriptionguide.org/wp-content/uploads/2009/07/Tagamet.jpg"/>
          <p:cNvPicPr>
            <a:picLocks noChangeAspect="1" noChangeArrowheads="1"/>
          </p:cNvPicPr>
          <p:nvPr/>
        </p:nvPicPr>
        <p:blipFill>
          <a:blip r:embed="rId3" cstate="print"/>
          <a:srcRect/>
          <a:stretch>
            <a:fillRect/>
          </a:stretch>
        </p:blipFill>
        <p:spPr bwMode="auto">
          <a:xfrm>
            <a:off x="1066800" y="4038600"/>
            <a:ext cx="2362200" cy="2362200"/>
          </a:xfrm>
          <a:prstGeom prst="rect">
            <a:avLst/>
          </a:prstGeom>
          <a:noFill/>
        </p:spPr>
      </p:pic>
      <p:pic>
        <p:nvPicPr>
          <p:cNvPr id="4098" name="Picture 2"/>
          <p:cNvPicPr>
            <a:picLocks noChangeAspect="1" noChangeArrowheads="1"/>
          </p:cNvPicPr>
          <p:nvPr/>
        </p:nvPicPr>
        <p:blipFill>
          <a:blip r:embed="rId4" cstate="print"/>
          <a:srcRect/>
          <a:stretch>
            <a:fillRect/>
          </a:stretch>
        </p:blipFill>
        <p:spPr bwMode="auto">
          <a:xfrm>
            <a:off x="3581400" y="4191000"/>
            <a:ext cx="2038350" cy="203835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Antiulcer Drugs</a:t>
            </a:r>
            <a:endParaRPr lang="en-US" dirty="0"/>
          </a:p>
        </p:txBody>
      </p:sp>
      <p:sp>
        <p:nvSpPr>
          <p:cNvPr id="6" name="Rectangle 5"/>
          <p:cNvSpPr/>
          <p:nvPr/>
        </p:nvSpPr>
        <p:spPr>
          <a:xfrm>
            <a:off x="990600" y="1371600"/>
            <a:ext cx="4572000" cy="2234458"/>
          </a:xfrm>
          <a:prstGeom prst="rect">
            <a:avLst/>
          </a:prstGeom>
        </p:spPr>
        <p:txBody>
          <a:bodyPr wrap="square">
            <a:spAutoFit/>
          </a:bodyPr>
          <a:lstStyle/>
          <a:p>
            <a:pPr marL="365760" lvl="0" indent="-283464">
              <a:lnSpc>
                <a:spcPct val="80000"/>
              </a:lnSpc>
              <a:spcBef>
                <a:spcPts val="600"/>
              </a:spcBef>
              <a:buClr>
                <a:srgbClr val="3891A7"/>
              </a:buClr>
              <a:buSzPct val="80000"/>
              <a:buFont typeface="Wingdings 2"/>
              <a:buChar char=""/>
            </a:pPr>
            <a:r>
              <a:rPr lang="en-US" sz="3200" dirty="0">
                <a:solidFill>
                  <a:prstClr val="black"/>
                </a:solidFill>
              </a:rPr>
              <a:t>Mucosal protective drugs</a:t>
            </a:r>
          </a:p>
          <a:p>
            <a:pPr marL="886968" lvl="2" indent="-228600">
              <a:lnSpc>
                <a:spcPct val="80000"/>
              </a:lnSpc>
              <a:spcBef>
                <a:spcPct val="20000"/>
              </a:spcBef>
              <a:buClr>
                <a:srgbClr val="FEB80A"/>
              </a:buClr>
              <a:buFont typeface="Wingdings 2"/>
              <a:buChar char=""/>
            </a:pPr>
            <a:r>
              <a:rPr lang="en-US" sz="2000" dirty="0">
                <a:solidFill>
                  <a:prstClr val="black"/>
                </a:solidFill>
              </a:rPr>
              <a:t>Combine with protein to form an adherent substance that covers the ulcer and protects it from stomach acid and pepsin</a:t>
            </a:r>
          </a:p>
          <a:p>
            <a:pPr marL="886968" lvl="2" indent="-228600">
              <a:lnSpc>
                <a:spcPct val="80000"/>
              </a:lnSpc>
              <a:spcBef>
                <a:spcPct val="20000"/>
              </a:spcBef>
              <a:buClr>
                <a:srgbClr val="FEB80A"/>
              </a:buClr>
              <a:buFont typeface="Wingdings 2"/>
              <a:buChar char=""/>
            </a:pPr>
            <a:r>
              <a:rPr lang="en-US" sz="2000" dirty="0">
                <a:solidFill>
                  <a:prstClr val="black"/>
                </a:solidFill>
              </a:rPr>
              <a:t>An example is </a:t>
            </a:r>
            <a:r>
              <a:rPr lang="en-US" sz="2000" dirty="0" err="1">
                <a:solidFill>
                  <a:prstClr val="black"/>
                </a:solidFill>
              </a:rPr>
              <a:t>sucralfate</a:t>
            </a:r>
            <a:endParaRPr lang="en-US" sz="2000" dirty="0">
              <a:solidFill>
                <a:prstClr val="black"/>
              </a:solidFill>
            </a:endParaRPr>
          </a:p>
        </p:txBody>
      </p:sp>
      <p:pic>
        <p:nvPicPr>
          <p:cNvPr id="3075" name="Picture 3"/>
          <p:cNvPicPr>
            <a:picLocks noChangeAspect="1" noChangeArrowheads="1"/>
          </p:cNvPicPr>
          <p:nvPr/>
        </p:nvPicPr>
        <p:blipFill>
          <a:blip r:embed="rId2" cstate="print"/>
          <a:srcRect/>
          <a:stretch>
            <a:fillRect/>
          </a:stretch>
        </p:blipFill>
        <p:spPr bwMode="auto">
          <a:xfrm>
            <a:off x="990600" y="3886200"/>
            <a:ext cx="5419726" cy="2709863"/>
          </a:xfrm>
          <a:prstGeom prst="rect">
            <a:avLst/>
          </a:prstGeom>
          <a:noFill/>
          <a:ln w="9525">
            <a:noFill/>
            <a:miter lim="800000"/>
            <a:headEnd/>
            <a:tailEnd/>
          </a:ln>
        </p:spPr>
      </p:pic>
      <p:pic>
        <p:nvPicPr>
          <p:cNvPr id="4" name="Picture 4" descr="http://www.veterinarypracticenews.com/images/EquineUlcerGrade2.jpg"/>
          <p:cNvPicPr>
            <a:picLocks noGrp="1" noChangeAspect="1" noChangeArrowheads="1"/>
          </p:cNvPicPr>
          <p:nvPr>
            <p:ph idx="1"/>
          </p:nvPr>
        </p:nvPicPr>
        <p:blipFill>
          <a:blip r:embed="rId3" cstate="print"/>
          <a:stretch>
            <a:fillRect/>
          </a:stretch>
        </p:blipFill>
        <p:spPr bwMode="auto">
          <a:xfrm>
            <a:off x="5867400" y="381000"/>
            <a:ext cx="2901391" cy="2984970"/>
          </a:xfrm>
          <a:prstGeom prst="rect">
            <a:avLst/>
          </a:prstGeom>
          <a:noFill/>
        </p:spPr>
      </p:pic>
      <p:pic>
        <p:nvPicPr>
          <p:cNvPr id="3076" name="Picture 4"/>
          <p:cNvPicPr>
            <a:picLocks noChangeAspect="1" noChangeArrowheads="1"/>
          </p:cNvPicPr>
          <p:nvPr/>
        </p:nvPicPr>
        <p:blipFill>
          <a:blip r:embed="rId4" cstate="print"/>
          <a:srcRect/>
          <a:stretch>
            <a:fillRect/>
          </a:stretch>
        </p:blipFill>
        <p:spPr bwMode="auto">
          <a:xfrm>
            <a:off x="6629400" y="3810000"/>
            <a:ext cx="2308694" cy="233838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Antiulcer Drugs</a:t>
            </a:r>
            <a:endParaRPr lang="en-US" dirty="0"/>
          </a:p>
        </p:txBody>
      </p:sp>
      <p:sp>
        <p:nvSpPr>
          <p:cNvPr id="4" name="Rectangle 3"/>
          <p:cNvSpPr>
            <a:spLocks noGrp="1" noChangeArrowheads="1"/>
          </p:cNvSpPr>
          <p:nvPr>
            <p:ph idx="1"/>
          </p:nvPr>
        </p:nvSpPr>
        <p:spPr/>
        <p:txBody>
          <a:bodyPr/>
          <a:lstStyle/>
          <a:p>
            <a:pPr>
              <a:lnSpc>
                <a:spcPct val="80000"/>
              </a:lnSpc>
            </a:pPr>
            <a:r>
              <a:rPr lang="en-US" dirty="0" smtClean="0"/>
              <a:t>Prostaglandin </a:t>
            </a:r>
            <a:r>
              <a:rPr lang="en-US" dirty="0"/>
              <a:t>analogs</a:t>
            </a:r>
          </a:p>
          <a:p>
            <a:pPr lvl="2">
              <a:lnSpc>
                <a:spcPct val="80000"/>
              </a:lnSpc>
            </a:pPr>
            <a:r>
              <a:rPr lang="en-US" sz="2000" dirty="0"/>
              <a:t>Suppress gastric secretions and increase mucus production in the GI tract</a:t>
            </a:r>
          </a:p>
          <a:p>
            <a:pPr lvl="2">
              <a:lnSpc>
                <a:spcPct val="80000"/>
              </a:lnSpc>
            </a:pPr>
            <a:r>
              <a:rPr lang="en-US" sz="2000" dirty="0"/>
              <a:t>An example is </a:t>
            </a:r>
            <a:r>
              <a:rPr lang="en-US" sz="2000" dirty="0" err="1"/>
              <a:t>misoprostol</a:t>
            </a:r>
            <a:r>
              <a:rPr lang="en-US" sz="2000" dirty="0"/>
              <a:t>, which is usually given to animals taking </a:t>
            </a:r>
            <a:r>
              <a:rPr lang="en-US" sz="2000" dirty="0" smtClean="0"/>
              <a:t>NSAIDs</a:t>
            </a:r>
          </a:p>
          <a:p>
            <a:pPr lvl="2">
              <a:lnSpc>
                <a:spcPct val="80000"/>
              </a:lnSpc>
              <a:buNone/>
            </a:pPr>
            <a:endParaRPr lang="en-US" sz="2000" dirty="0"/>
          </a:p>
          <a:p>
            <a:pPr>
              <a:lnSpc>
                <a:spcPct val="80000"/>
              </a:lnSpc>
            </a:pPr>
            <a:r>
              <a:rPr lang="en-US" dirty="0"/>
              <a:t>Proton pump inhibitors</a:t>
            </a:r>
          </a:p>
          <a:p>
            <a:pPr lvl="2">
              <a:lnSpc>
                <a:spcPct val="80000"/>
              </a:lnSpc>
            </a:pPr>
            <a:r>
              <a:rPr lang="en-US" sz="2000" dirty="0"/>
              <a:t>Bind irreversibly to the H</a:t>
            </a:r>
            <a:r>
              <a:rPr lang="en-US" sz="2000" baseline="30000" dirty="0"/>
              <a:t>+</a:t>
            </a:r>
            <a:r>
              <a:rPr lang="en-US" sz="2000" dirty="0"/>
              <a:t>-K</a:t>
            </a:r>
            <a:r>
              <a:rPr lang="en-US" sz="2000" baseline="30000" dirty="0"/>
              <a:t>+</a:t>
            </a:r>
            <a:r>
              <a:rPr lang="en-US" sz="2000" dirty="0"/>
              <a:t>-</a:t>
            </a:r>
            <a:r>
              <a:rPr lang="en-US" sz="2000" dirty="0" err="1"/>
              <a:t>ATPase</a:t>
            </a:r>
            <a:r>
              <a:rPr lang="en-US" sz="2000" dirty="0"/>
              <a:t> enzyme on the surface of parietal cells of the stomach; this inhibits hydrogen ion transport into the stomach so that it cannot secrete </a:t>
            </a:r>
            <a:r>
              <a:rPr lang="en-US" sz="2000" dirty="0" err="1"/>
              <a:t>HCl</a:t>
            </a:r>
            <a:endParaRPr lang="en-US" sz="2000" dirty="0"/>
          </a:p>
          <a:p>
            <a:pPr lvl="2">
              <a:lnSpc>
                <a:spcPct val="80000"/>
              </a:lnSpc>
            </a:pPr>
            <a:r>
              <a:rPr lang="en-US" sz="2000" dirty="0"/>
              <a:t>Examples:</a:t>
            </a:r>
          </a:p>
          <a:p>
            <a:pPr lvl="3">
              <a:lnSpc>
                <a:spcPct val="80000"/>
              </a:lnSpc>
            </a:pPr>
            <a:r>
              <a:rPr lang="en-US" sz="1800" dirty="0" err="1"/>
              <a:t>Omeprazole</a:t>
            </a:r>
            <a:endParaRPr lang="en-US" sz="1800" dirty="0"/>
          </a:p>
          <a:p>
            <a:pPr lvl="3">
              <a:lnSpc>
                <a:spcPct val="80000"/>
              </a:lnSpc>
            </a:pPr>
            <a:r>
              <a:rPr lang="en-US" sz="1800" dirty="0" err="1"/>
              <a:t>Lansoprazole</a:t>
            </a:r>
            <a:endParaRPr lang="en-US" sz="1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5257800" y="2438400"/>
            <a:ext cx="2857500" cy="40005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1828800" y="1219200"/>
            <a:ext cx="2590800" cy="4030134"/>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5257800" y="228600"/>
            <a:ext cx="3686175" cy="184785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Antifoaming Agents</a:t>
            </a:r>
            <a:endParaRPr lang="en-US" dirty="0"/>
          </a:p>
        </p:txBody>
      </p:sp>
      <p:sp>
        <p:nvSpPr>
          <p:cNvPr id="4" name="Rectangle 3"/>
          <p:cNvSpPr>
            <a:spLocks noGrp="1" noChangeArrowheads="1"/>
          </p:cNvSpPr>
          <p:nvPr>
            <p:ph idx="1"/>
          </p:nvPr>
        </p:nvSpPr>
        <p:spPr/>
        <p:txBody>
          <a:bodyPr/>
          <a:lstStyle/>
          <a:p>
            <a:pPr>
              <a:buNone/>
            </a:pPr>
            <a:endParaRPr lang="en-US" sz="2800" dirty="0"/>
          </a:p>
          <a:p>
            <a:pPr lvl="1"/>
            <a:r>
              <a:rPr lang="en-US" sz="2400" dirty="0"/>
              <a:t>Reduce or prevent the formation of foam</a:t>
            </a:r>
          </a:p>
          <a:p>
            <a:pPr lvl="1"/>
            <a:r>
              <a:rPr lang="en-US" sz="2400" dirty="0"/>
              <a:t>Used in ruminants, whose rumens are subject to acute frothy bloat</a:t>
            </a:r>
          </a:p>
          <a:p>
            <a:pPr lvl="1"/>
            <a:r>
              <a:rPr lang="en-US" sz="2400" dirty="0"/>
              <a:t>Make this foam less stable, breaking it up to promote gas release through belching</a:t>
            </a:r>
          </a:p>
          <a:p>
            <a:pPr lvl="1"/>
            <a:r>
              <a:rPr lang="en-US" sz="2400" dirty="0"/>
              <a:t>Administered as solutions by stomach tube directly into the </a:t>
            </a:r>
            <a:r>
              <a:rPr lang="en-US" sz="2400" dirty="0" err="1"/>
              <a:t>forestomach</a:t>
            </a:r>
            <a:endParaRPr lang="en-US" sz="2400" dirty="0"/>
          </a:p>
          <a:p>
            <a:pPr lvl="1"/>
            <a:r>
              <a:rPr lang="en-US" sz="2400" dirty="0"/>
              <a:t>Examples include </a:t>
            </a:r>
            <a:r>
              <a:rPr lang="en-US" sz="2400" dirty="0" err="1"/>
              <a:t>poloxalene</a:t>
            </a:r>
            <a:r>
              <a:rPr lang="en-US" sz="2400" dirty="0"/>
              <a:t> and polymerized methyl silicone</a:t>
            </a:r>
          </a:p>
        </p:txBody>
      </p:sp>
      <p:pic>
        <p:nvPicPr>
          <p:cNvPr id="5" name="Picture 4"/>
          <p:cNvPicPr>
            <a:picLocks noChangeAspect="1" noChangeArrowheads="1"/>
          </p:cNvPicPr>
          <p:nvPr/>
        </p:nvPicPr>
        <p:blipFill>
          <a:blip r:embed="rId2" cstate="print"/>
          <a:srcRect/>
          <a:stretch>
            <a:fillRect/>
          </a:stretch>
        </p:blipFill>
        <p:spPr bwMode="auto">
          <a:xfrm>
            <a:off x="0" y="2057400"/>
            <a:ext cx="1842609" cy="3471863"/>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Motility Enhancing</a:t>
            </a:r>
            <a:endParaRPr lang="en-US" dirty="0"/>
          </a:p>
        </p:txBody>
      </p:sp>
      <p:sp>
        <p:nvSpPr>
          <p:cNvPr id="4" name="Rectangle 3"/>
          <p:cNvSpPr>
            <a:spLocks noGrp="1" noChangeArrowheads="1"/>
          </p:cNvSpPr>
          <p:nvPr>
            <p:ph idx="1"/>
          </p:nvPr>
        </p:nvSpPr>
        <p:spPr/>
        <p:txBody>
          <a:bodyPr/>
          <a:lstStyle/>
          <a:p>
            <a:pPr>
              <a:lnSpc>
                <a:spcPct val="80000"/>
              </a:lnSpc>
            </a:pPr>
            <a:r>
              <a:rPr lang="en-US" sz="2800" dirty="0" err="1"/>
              <a:t>Prokinetic</a:t>
            </a:r>
            <a:r>
              <a:rPr lang="en-US" sz="2800" dirty="0"/>
              <a:t> agents</a:t>
            </a:r>
          </a:p>
          <a:p>
            <a:pPr lvl="1">
              <a:lnSpc>
                <a:spcPct val="80000"/>
              </a:lnSpc>
            </a:pPr>
            <a:r>
              <a:rPr lang="en-US" sz="2400" dirty="0"/>
              <a:t>Increase the motility of parts of the GI tract to enhance movement of material through </a:t>
            </a:r>
            <a:r>
              <a:rPr lang="en-US" sz="2400" dirty="0" smtClean="0"/>
              <a:t>it</a:t>
            </a:r>
          </a:p>
          <a:p>
            <a:pPr lvl="1">
              <a:lnSpc>
                <a:spcPct val="80000"/>
              </a:lnSpc>
              <a:buNone/>
            </a:pPr>
            <a:endParaRPr lang="en-US" sz="2400" dirty="0"/>
          </a:p>
          <a:p>
            <a:pPr lvl="1">
              <a:lnSpc>
                <a:spcPct val="80000"/>
              </a:lnSpc>
            </a:pPr>
            <a:r>
              <a:rPr lang="en-US" sz="2400" dirty="0"/>
              <a:t>Types of </a:t>
            </a:r>
            <a:r>
              <a:rPr lang="en-US" sz="2400" dirty="0" err="1"/>
              <a:t>prokinetic</a:t>
            </a:r>
            <a:r>
              <a:rPr lang="en-US" sz="2400" dirty="0"/>
              <a:t> agents </a:t>
            </a:r>
            <a:r>
              <a:rPr lang="en-US" sz="2400" dirty="0" smtClean="0"/>
              <a:t>are:</a:t>
            </a:r>
          </a:p>
          <a:p>
            <a:pPr lvl="2">
              <a:lnSpc>
                <a:spcPct val="80000"/>
              </a:lnSpc>
            </a:pPr>
            <a:r>
              <a:rPr lang="en-US" dirty="0" err="1" smtClean="0"/>
              <a:t>parasympathomimetics</a:t>
            </a:r>
            <a:endParaRPr lang="en-US" dirty="0" smtClean="0"/>
          </a:p>
          <a:p>
            <a:pPr lvl="2">
              <a:lnSpc>
                <a:spcPct val="80000"/>
              </a:lnSpc>
            </a:pPr>
            <a:r>
              <a:rPr lang="en-US" dirty="0" err="1" smtClean="0"/>
              <a:t>dopaminergic</a:t>
            </a:r>
            <a:r>
              <a:rPr lang="en-US" dirty="0" smtClean="0"/>
              <a:t> antagonists</a:t>
            </a:r>
          </a:p>
          <a:p>
            <a:pPr lvl="2">
              <a:lnSpc>
                <a:spcPct val="80000"/>
              </a:lnSpc>
            </a:pPr>
            <a:r>
              <a:rPr lang="en-US" dirty="0" err="1" smtClean="0"/>
              <a:t>serotonergic</a:t>
            </a:r>
            <a:r>
              <a:rPr lang="en-US" dirty="0" smtClean="0"/>
              <a:t> agents</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5715000" y="3733800"/>
            <a:ext cx="2877483" cy="27432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Prokinetic</a:t>
            </a:r>
            <a:r>
              <a:rPr lang="en-US" dirty="0" smtClean="0"/>
              <a:t> Agents</a:t>
            </a:r>
            <a:endParaRPr lang="en-US" dirty="0"/>
          </a:p>
        </p:txBody>
      </p:sp>
      <p:sp>
        <p:nvSpPr>
          <p:cNvPr id="3" name="Content Placeholder 2"/>
          <p:cNvSpPr>
            <a:spLocks noGrp="1"/>
          </p:cNvSpPr>
          <p:nvPr>
            <p:ph idx="1"/>
          </p:nvPr>
        </p:nvSpPr>
        <p:spPr/>
        <p:txBody>
          <a:bodyPr/>
          <a:lstStyle/>
          <a:p>
            <a:pPr>
              <a:lnSpc>
                <a:spcPct val="80000"/>
              </a:lnSpc>
            </a:pPr>
            <a:r>
              <a:rPr lang="en-US" dirty="0" err="1" smtClean="0"/>
              <a:t>Parasympathomimetic</a:t>
            </a:r>
            <a:r>
              <a:rPr lang="en-US" dirty="0" smtClean="0"/>
              <a:t> agents include </a:t>
            </a:r>
          </a:p>
          <a:p>
            <a:pPr lvl="2">
              <a:lnSpc>
                <a:spcPct val="80000"/>
              </a:lnSpc>
            </a:pPr>
            <a:endParaRPr lang="en-US" sz="2000" dirty="0" smtClean="0"/>
          </a:p>
          <a:p>
            <a:pPr lvl="1">
              <a:lnSpc>
                <a:spcPct val="80000"/>
              </a:lnSpc>
            </a:pPr>
            <a:r>
              <a:rPr lang="en-US" sz="2400" dirty="0" err="1" smtClean="0"/>
              <a:t>Acetylcholinesterase</a:t>
            </a:r>
            <a:r>
              <a:rPr lang="en-US" sz="2400" dirty="0" smtClean="0"/>
              <a:t> </a:t>
            </a:r>
            <a:r>
              <a:rPr lang="en-US" sz="2400" dirty="0" smtClean="0"/>
              <a:t>inhibitors, which compete with </a:t>
            </a:r>
            <a:r>
              <a:rPr lang="en-US" sz="2400" dirty="0" err="1" smtClean="0"/>
              <a:t>ACh</a:t>
            </a:r>
            <a:r>
              <a:rPr lang="en-US" sz="2400" dirty="0" smtClean="0"/>
              <a:t> for </a:t>
            </a:r>
            <a:r>
              <a:rPr lang="en-US" sz="2400" dirty="0" err="1" smtClean="0"/>
              <a:t>acetylcholinesterase</a:t>
            </a:r>
            <a:r>
              <a:rPr lang="en-US" sz="2400" dirty="0" smtClean="0"/>
              <a:t>, resulting in increased intestinal tone and salivation</a:t>
            </a:r>
          </a:p>
          <a:p>
            <a:pPr lvl="2">
              <a:lnSpc>
                <a:spcPct val="80000"/>
              </a:lnSpc>
            </a:pPr>
            <a:r>
              <a:rPr lang="en-US" sz="2000" dirty="0" smtClean="0"/>
              <a:t>An example is </a:t>
            </a:r>
            <a:r>
              <a:rPr lang="en-US" sz="2000" dirty="0" err="1" smtClean="0"/>
              <a:t>neostigmine</a:t>
            </a:r>
            <a:endParaRPr lang="en-US" sz="2000" dirty="0" smtClean="0"/>
          </a:p>
          <a:p>
            <a:pPr lvl="2">
              <a:lnSpc>
                <a:spcPct val="80000"/>
              </a:lnSpc>
              <a:buNone/>
            </a:pPr>
            <a:endParaRPr lang="en-US" sz="2000" dirty="0" smtClean="0"/>
          </a:p>
          <a:p>
            <a:pPr lvl="2">
              <a:lnSpc>
                <a:spcPct val="80000"/>
              </a:lnSpc>
              <a:buNone/>
            </a:pPr>
            <a:endParaRPr lang="en-US" sz="2000" dirty="0" smtClean="0"/>
          </a:p>
          <a:p>
            <a:pPr lvl="2">
              <a:lnSpc>
                <a:spcPct val="80000"/>
              </a:lnSpc>
              <a:buNone/>
            </a:pPr>
            <a:endParaRPr lang="en-US" sz="2000" dirty="0" smtClean="0"/>
          </a:p>
          <a:p>
            <a:pPr lvl="2">
              <a:lnSpc>
                <a:spcPct val="80000"/>
              </a:lnSpc>
              <a:buNone/>
            </a:pPr>
            <a:endParaRPr lang="en-US" sz="2000" dirty="0" smtClean="0"/>
          </a:p>
          <a:p>
            <a:pPr lvl="1">
              <a:lnSpc>
                <a:spcPct val="80000"/>
              </a:lnSpc>
            </a:pPr>
            <a:r>
              <a:rPr lang="en-US" sz="2400" dirty="0" err="1" smtClean="0"/>
              <a:t>Cholinergics</a:t>
            </a:r>
            <a:r>
              <a:rPr lang="en-US" sz="2400" dirty="0" smtClean="0"/>
              <a:t>, which make a precursor to acetylcholine</a:t>
            </a:r>
          </a:p>
          <a:p>
            <a:pPr lvl="2">
              <a:lnSpc>
                <a:spcPct val="80000"/>
              </a:lnSpc>
            </a:pPr>
            <a:r>
              <a:rPr lang="en-US" sz="2000" dirty="0" smtClean="0"/>
              <a:t>An example is </a:t>
            </a:r>
            <a:r>
              <a:rPr lang="en-US" sz="2000" dirty="0" err="1" smtClean="0"/>
              <a:t>dexpanthenol</a:t>
            </a:r>
            <a:endParaRPr lang="en-US" sz="2000" dirty="0" smtClean="0"/>
          </a:p>
          <a:p>
            <a:endParaRPr lang="en-US" dirty="0"/>
          </a:p>
        </p:txBody>
      </p:sp>
      <p:pic>
        <p:nvPicPr>
          <p:cNvPr id="7171" name="Picture 3"/>
          <p:cNvPicPr>
            <a:picLocks noChangeAspect="1" noChangeArrowheads="1"/>
          </p:cNvPicPr>
          <p:nvPr/>
        </p:nvPicPr>
        <p:blipFill>
          <a:blip r:embed="rId2" cstate="print"/>
          <a:srcRect/>
          <a:stretch>
            <a:fillRect/>
          </a:stretch>
        </p:blipFill>
        <p:spPr bwMode="auto">
          <a:xfrm>
            <a:off x="5867400" y="2971800"/>
            <a:ext cx="2047875" cy="1428750"/>
          </a:xfrm>
          <a:prstGeom prst="rect">
            <a:avLst/>
          </a:prstGeom>
          <a:noFill/>
          <a:ln w="9525">
            <a:noFill/>
            <a:miter lim="800000"/>
            <a:headEnd/>
            <a:tailEnd/>
          </a:ln>
        </p:spPr>
      </p:pic>
      <p:pic>
        <p:nvPicPr>
          <p:cNvPr id="7172" name="Picture 4"/>
          <p:cNvPicPr>
            <a:picLocks noChangeAspect="1" noChangeArrowheads="1"/>
          </p:cNvPicPr>
          <p:nvPr/>
        </p:nvPicPr>
        <p:blipFill>
          <a:blip r:embed="rId3" cstate="print"/>
          <a:srcRect/>
          <a:stretch>
            <a:fillRect/>
          </a:stretch>
        </p:blipFill>
        <p:spPr bwMode="auto">
          <a:xfrm>
            <a:off x="152400" y="3276600"/>
            <a:ext cx="2018892" cy="3200401"/>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7086600" y="304800"/>
            <a:ext cx="1905000" cy="18764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err="1" smtClean="0"/>
              <a:t>Prokinetic</a:t>
            </a:r>
            <a:r>
              <a:rPr lang="en-US" dirty="0" smtClean="0"/>
              <a:t> Agents</a:t>
            </a:r>
            <a:endParaRPr lang="en-US" dirty="0"/>
          </a:p>
        </p:txBody>
      </p:sp>
      <p:sp>
        <p:nvSpPr>
          <p:cNvPr id="4" name="Rectangle 3"/>
          <p:cNvSpPr>
            <a:spLocks noGrp="1" noChangeArrowheads="1"/>
          </p:cNvSpPr>
          <p:nvPr>
            <p:ph idx="1"/>
          </p:nvPr>
        </p:nvSpPr>
        <p:spPr/>
        <p:txBody>
          <a:bodyPr/>
          <a:lstStyle/>
          <a:p>
            <a:r>
              <a:rPr lang="en-US" dirty="0" err="1" smtClean="0"/>
              <a:t>Dopaminergic</a:t>
            </a:r>
            <a:r>
              <a:rPr lang="en-US" dirty="0" smtClean="0"/>
              <a:t> </a:t>
            </a:r>
            <a:r>
              <a:rPr lang="en-US" dirty="0"/>
              <a:t>agents stimulate </a:t>
            </a:r>
            <a:r>
              <a:rPr lang="en-US" dirty="0" err="1"/>
              <a:t>gastroesophageal</a:t>
            </a:r>
            <a:r>
              <a:rPr lang="en-US" dirty="0"/>
              <a:t> sphincter, stomach, and intestinal motility by sensitizing tissues to the action of the neurotransmitter </a:t>
            </a:r>
            <a:r>
              <a:rPr lang="en-US" dirty="0" err="1"/>
              <a:t>ACh</a:t>
            </a:r>
            <a:endParaRPr lang="en-US" dirty="0"/>
          </a:p>
          <a:p>
            <a:pPr lvl="2"/>
            <a:r>
              <a:rPr lang="en-US" sz="2000" dirty="0"/>
              <a:t>Examples include </a:t>
            </a:r>
            <a:r>
              <a:rPr lang="en-US" sz="2000" dirty="0" err="1"/>
              <a:t>metoclopramide</a:t>
            </a:r>
            <a:r>
              <a:rPr lang="en-US" sz="2000" dirty="0"/>
              <a:t> and </a:t>
            </a:r>
            <a:r>
              <a:rPr lang="en-US" sz="2000" dirty="0" err="1" smtClean="0"/>
              <a:t>domeridone</a:t>
            </a:r>
            <a:endParaRPr lang="en-US" sz="2000" dirty="0" smtClean="0"/>
          </a:p>
          <a:p>
            <a:pPr lvl="2"/>
            <a:endParaRPr lang="en-US" sz="2000" dirty="0"/>
          </a:p>
          <a:p>
            <a:r>
              <a:rPr lang="en-US" dirty="0" err="1"/>
              <a:t>Serotonergic</a:t>
            </a:r>
            <a:r>
              <a:rPr lang="en-US" dirty="0"/>
              <a:t> agents stimulate motility of the </a:t>
            </a:r>
            <a:r>
              <a:rPr lang="en-US" dirty="0" err="1"/>
              <a:t>gastroesophageal</a:t>
            </a:r>
            <a:r>
              <a:rPr lang="en-US" dirty="0"/>
              <a:t> sphincter, stomach, small intestine, and colon</a:t>
            </a:r>
          </a:p>
          <a:p>
            <a:pPr lvl="2"/>
            <a:r>
              <a:rPr lang="en-US" sz="2000" dirty="0"/>
              <a:t>An example is </a:t>
            </a:r>
            <a:r>
              <a:rPr lang="en-US" sz="2000" dirty="0" err="1"/>
              <a:t>cisapride</a:t>
            </a:r>
            <a:endParaRPr lang="en-US" sz="2000" dirty="0"/>
          </a:p>
        </p:txBody>
      </p:sp>
      <p:pic>
        <p:nvPicPr>
          <p:cNvPr id="9219" name="Picture 3"/>
          <p:cNvPicPr>
            <a:picLocks noChangeAspect="1" noChangeArrowheads="1"/>
          </p:cNvPicPr>
          <p:nvPr/>
        </p:nvPicPr>
        <p:blipFill>
          <a:blip r:embed="rId3" cstate="print"/>
          <a:srcRect/>
          <a:stretch>
            <a:fillRect/>
          </a:stretch>
        </p:blipFill>
        <p:spPr bwMode="auto">
          <a:xfrm>
            <a:off x="6028842" y="5181600"/>
            <a:ext cx="2810358" cy="15240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Supplements</a:t>
            </a:r>
            <a:endParaRPr lang="en-US" dirty="0"/>
          </a:p>
        </p:txBody>
      </p:sp>
      <p:sp>
        <p:nvSpPr>
          <p:cNvPr id="4" name="Rectangle 3"/>
          <p:cNvSpPr>
            <a:spLocks noGrp="1" noChangeArrowheads="1"/>
          </p:cNvSpPr>
          <p:nvPr>
            <p:ph idx="1"/>
          </p:nvPr>
        </p:nvSpPr>
        <p:spPr>
          <a:xfrm>
            <a:off x="1219200" y="1219200"/>
            <a:ext cx="7498080" cy="4800600"/>
          </a:xfrm>
        </p:spPr>
        <p:txBody>
          <a:bodyPr/>
          <a:lstStyle/>
          <a:p>
            <a:pPr lvl="1"/>
            <a:endParaRPr lang="en-US" sz="2400" dirty="0" smtClean="0"/>
          </a:p>
          <a:p>
            <a:pPr lvl="1"/>
            <a:r>
              <a:rPr lang="en-US" sz="2400" dirty="0" smtClean="0"/>
              <a:t>Pancreatic </a:t>
            </a:r>
            <a:r>
              <a:rPr lang="en-US" sz="2400" dirty="0"/>
              <a:t>enzymes must be supplemented in the diet when the pancreas is not functioning properly (as in pancreatic exocrine insufficiency)</a:t>
            </a:r>
          </a:p>
          <a:p>
            <a:pPr lvl="1"/>
            <a:r>
              <a:rPr lang="en-US" sz="2400" dirty="0" err="1"/>
              <a:t>Pancrealipase</a:t>
            </a:r>
            <a:r>
              <a:rPr lang="en-US" sz="2400" dirty="0"/>
              <a:t> contains primarily lipase, but also contains amylase and protease</a:t>
            </a:r>
          </a:p>
          <a:p>
            <a:pPr lvl="1"/>
            <a:r>
              <a:rPr lang="en-US" sz="2400" dirty="0"/>
              <a:t>Can be irritating to the skin on contact and to nasal passages upon inhalation</a:t>
            </a:r>
          </a:p>
          <a:p>
            <a:pPr lvl="2"/>
            <a:endParaRPr lang="en-US" sz="1800" dirty="0"/>
          </a:p>
        </p:txBody>
      </p:sp>
      <p:pic>
        <p:nvPicPr>
          <p:cNvPr id="5" name="Picture 4" descr="http://www.drsfostersmith.com/images/Categoryimages/normal/p-4100-45477-viokase.jpg"/>
          <p:cNvPicPr>
            <a:picLocks noChangeAspect="1" noChangeArrowheads="1"/>
          </p:cNvPicPr>
          <p:nvPr/>
        </p:nvPicPr>
        <p:blipFill>
          <a:blip r:embed="rId2" cstate="print"/>
          <a:srcRect/>
          <a:stretch>
            <a:fillRect/>
          </a:stretch>
        </p:blipFill>
        <p:spPr bwMode="auto">
          <a:xfrm>
            <a:off x="5791200" y="4114800"/>
            <a:ext cx="2501254" cy="253365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1219200"/>
            <a:ext cx="2057400" cy="2057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Appetite-Stimulating Drugs</a:t>
            </a:r>
            <a:endParaRPr lang="en-US" dirty="0"/>
          </a:p>
        </p:txBody>
      </p:sp>
      <p:sp>
        <p:nvSpPr>
          <p:cNvPr id="4" name="Content Placeholder 2"/>
          <p:cNvSpPr>
            <a:spLocks noGrp="1"/>
          </p:cNvSpPr>
          <p:nvPr>
            <p:ph idx="1"/>
          </p:nvPr>
        </p:nvSpPr>
        <p:spPr>
          <a:xfrm>
            <a:off x="1447800" y="1524000"/>
            <a:ext cx="7498080" cy="4800600"/>
          </a:xfrm>
        </p:spPr>
        <p:txBody>
          <a:bodyPr>
            <a:normAutofit/>
          </a:bodyPr>
          <a:lstStyle/>
          <a:p>
            <a:r>
              <a:rPr lang="en-US" sz="2400" i="1" dirty="0"/>
              <a:t>Serotonin antagonist antihistamines</a:t>
            </a:r>
            <a:endParaRPr lang="en-US" sz="2400" dirty="0"/>
          </a:p>
          <a:p>
            <a:pPr lvl="1"/>
            <a:r>
              <a:rPr lang="en-US" sz="2000" dirty="0"/>
              <a:t>Promote appetite by inhibition at the </a:t>
            </a:r>
            <a:r>
              <a:rPr lang="en-US" sz="2000" dirty="0" err="1"/>
              <a:t>serotoninergic</a:t>
            </a:r>
            <a:r>
              <a:rPr lang="en-US" sz="2000" dirty="0"/>
              <a:t> receptors which control satiety</a:t>
            </a:r>
          </a:p>
          <a:p>
            <a:pPr lvl="1"/>
            <a:r>
              <a:rPr lang="en-US" sz="2000" dirty="0"/>
              <a:t>Side effects include sedation and dry mouth</a:t>
            </a:r>
          </a:p>
          <a:p>
            <a:r>
              <a:rPr lang="en-US" sz="2400" i="1" dirty="0"/>
              <a:t>Benzodiazepines</a:t>
            </a:r>
            <a:endParaRPr lang="en-US" sz="2400" dirty="0"/>
          </a:p>
          <a:p>
            <a:pPr lvl="1"/>
            <a:r>
              <a:rPr lang="en-US" sz="2000" dirty="0"/>
              <a:t>Effective appetite stimulants in cats but not dogs</a:t>
            </a:r>
          </a:p>
          <a:p>
            <a:pPr lvl="1"/>
            <a:r>
              <a:rPr lang="en-US" sz="2000" dirty="0"/>
              <a:t>Side effects include sedation and ataxia</a:t>
            </a:r>
          </a:p>
          <a:p>
            <a:r>
              <a:rPr lang="en-US" sz="2400" i="1" dirty="0" err="1"/>
              <a:t>Tetracyclic</a:t>
            </a:r>
            <a:r>
              <a:rPr lang="en-US" sz="2400" i="1" dirty="0"/>
              <a:t> antidepressants</a:t>
            </a:r>
          </a:p>
          <a:p>
            <a:pPr lvl="1"/>
            <a:r>
              <a:rPr lang="en-US" sz="2000" dirty="0"/>
              <a:t>Stimulate appetite by antagonizing alpha2-receptors</a:t>
            </a:r>
          </a:p>
          <a:p>
            <a:pPr lvl="1"/>
            <a:r>
              <a:rPr lang="en-US" sz="2000" dirty="0"/>
              <a:t>Side effects include sedation, vocalization</a:t>
            </a:r>
          </a:p>
        </p:txBody>
      </p:sp>
      <p:pic>
        <p:nvPicPr>
          <p:cNvPr id="10243" name="Picture 3"/>
          <p:cNvPicPr>
            <a:picLocks noChangeAspect="1" noChangeArrowheads="1"/>
          </p:cNvPicPr>
          <p:nvPr/>
        </p:nvPicPr>
        <p:blipFill>
          <a:blip r:embed="rId3" cstate="print"/>
          <a:srcRect/>
          <a:stretch>
            <a:fillRect/>
          </a:stretch>
        </p:blipFill>
        <p:spPr bwMode="auto">
          <a:xfrm>
            <a:off x="6705600" y="5105400"/>
            <a:ext cx="2133600" cy="1600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Autonomic Nervous System</a:t>
            </a:r>
            <a:endParaRPr lang="en-US" dirty="0"/>
          </a:p>
        </p:txBody>
      </p:sp>
      <p:sp>
        <p:nvSpPr>
          <p:cNvPr id="17" name="Text Placeholder 9"/>
          <p:cNvSpPr>
            <a:spLocks noGrp="1"/>
          </p:cNvSpPr>
          <p:nvPr>
            <p:ph type="body" idx="1"/>
          </p:nvPr>
        </p:nvSpPr>
        <p:spPr/>
        <p:txBody>
          <a:bodyPr/>
          <a:lstStyle/>
          <a:p>
            <a:r>
              <a:rPr lang="en-US" dirty="0" smtClean="0"/>
              <a:t>Sympathetic    =    “Fight or Flight”</a:t>
            </a:r>
            <a:endParaRPr lang="en-US" dirty="0"/>
          </a:p>
        </p:txBody>
      </p:sp>
      <p:sp>
        <p:nvSpPr>
          <p:cNvPr id="18" name="Text Placeholder 8"/>
          <p:cNvSpPr txBox="1">
            <a:spLocks noGrp="1"/>
          </p:cNvSpPr>
          <p:nvPr>
            <p:ph type="body" sz="half" idx="3"/>
          </p:nvPr>
        </p:nvSpPr>
        <p:spPr>
          <a:prstGeom prst="rect">
            <a:avLst/>
          </a:prstGeom>
          <a:solidFill>
            <a:schemeClr val="bg1"/>
          </a:solidFill>
          <a:ln w="10795">
            <a:solidFill>
              <a:schemeClr val="bg1"/>
            </a:solidFill>
            <a:miter lim="800000"/>
          </a:ln>
        </p:spPr>
        <p:txBody>
          <a:bodyPr anchor="ctr">
            <a:normAutofit lnSpcReduction="10000"/>
          </a:bodyPr>
          <a:lstStyle/>
          <a:p>
            <a:pPr marL="64008" marR="0" lvl="0" indent="0" algn="l" defTabSz="914400" rtl="0" eaLnBrk="1" fontAlgn="auto" latinLnBrk="0" hangingPunct="1">
              <a:lnSpc>
                <a:spcPct val="100000"/>
              </a:lnSpc>
              <a:spcBef>
                <a:spcPts val="100"/>
              </a:spcBef>
              <a:spcAft>
                <a:spcPts val="0"/>
              </a:spcAft>
              <a:buClr>
                <a:schemeClr val="accent1"/>
              </a:buClr>
              <a:buSzPct val="80000"/>
              <a:buFont typeface="Wingdings 2"/>
              <a:buNone/>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Parasympathetic =</a:t>
            </a:r>
          </a:p>
          <a:p>
            <a:pPr marL="64008" marR="0" lvl="0" indent="0" algn="l" defTabSz="914400" rtl="0" eaLnBrk="1" fontAlgn="auto" latinLnBrk="0" hangingPunct="1">
              <a:lnSpc>
                <a:spcPct val="100000"/>
              </a:lnSpc>
              <a:spcBef>
                <a:spcPts val="100"/>
              </a:spcBef>
              <a:spcAft>
                <a:spcPts val="0"/>
              </a:spcAft>
              <a:buClr>
                <a:schemeClr val="accent1"/>
              </a:buClr>
              <a:buSzPct val="80000"/>
              <a:buFont typeface="Wingdings 2"/>
              <a:buNone/>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EAT TURKEY &amp; SLEEP IT OFF</a:t>
            </a:r>
            <a:endParaRPr kumimoji="0" lang="en-US" sz="1900" b="0" i="0" u="none" strike="noStrike" kern="1200" cap="none" spc="0" normalizeH="0" baseline="0" noProof="0" dirty="0">
              <a:ln>
                <a:noFill/>
              </a:ln>
              <a:solidFill>
                <a:schemeClr val="tx1"/>
              </a:solidFill>
              <a:effectLst/>
              <a:uLnTx/>
              <a:uFillTx/>
              <a:latin typeface="+mn-lt"/>
              <a:ea typeface="+mn-ea"/>
              <a:cs typeface="+mn-cs"/>
            </a:endParaRPr>
          </a:p>
        </p:txBody>
      </p:sp>
      <p:pic>
        <p:nvPicPr>
          <p:cNvPr id="19" name="Picture 2"/>
          <p:cNvPicPr>
            <a:picLocks noGrp="1" noChangeAspect="1" noChangeArrowheads="1"/>
          </p:cNvPicPr>
          <p:nvPr>
            <p:ph sz="quarter" idx="2"/>
          </p:nvPr>
        </p:nvPicPr>
        <p:blipFill>
          <a:blip r:embed="rId2" cstate="print"/>
          <a:stretch>
            <a:fillRect/>
          </a:stretch>
        </p:blipFill>
        <p:spPr bwMode="auto">
          <a:xfrm>
            <a:off x="457200" y="1105394"/>
            <a:ext cx="4022725" cy="3843937"/>
          </a:xfrm>
          <a:prstGeom prst="rect">
            <a:avLst/>
          </a:prstGeom>
          <a:noFill/>
          <a:ln w="9525">
            <a:noFill/>
            <a:prstDash val="dash"/>
            <a:miter lim="800000"/>
            <a:headEnd/>
            <a:tailEnd/>
          </a:ln>
        </p:spPr>
      </p:pic>
      <p:pic>
        <p:nvPicPr>
          <p:cNvPr id="5123" name="Picture 3"/>
          <p:cNvPicPr>
            <a:picLocks noGrp="1" noChangeAspect="1" noChangeArrowheads="1"/>
          </p:cNvPicPr>
          <p:nvPr>
            <p:ph sz="quarter" idx="4"/>
          </p:nvPr>
        </p:nvPicPr>
        <p:blipFill>
          <a:blip r:embed="rId3" cstate="print"/>
          <a:srcRect/>
          <a:stretch>
            <a:fillRect/>
          </a:stretch>
        </p:blipFill>
        <p:spPr bwMode="auto">
          <a:xfrm>
            <a:off x="4708525" y="1550988"/>
            <a:ext cx="3933825" cy="295275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Appetite Stimulating Drugs</a:t>
            </a:r>
            <a:endParaRPr lang="en-US" dirty="0"/>
          </a:p>
        </p:txBody>
      </p:sp>
      <p:sp>
        <p:nvSpPr>
          <p:cNvPr id="4" name="Content Placeholder 2"/>
          <p:cNvSpPr>
            <a:spLocks noGrp="1"/>
          </p:cNvSpPr>
          <p:nvPr>
            <p:ph idx="1"/>
          </p:nvPr>
        </p:nvSpPr>
        <p:spPr/>
        <p:txBody>
          <a:bodyPr/>
          <a:lstStyle/>
          <a:p>
            <a:r>
              <a:rPr lang="en-US" sz="2800" i="1" dirty="0" err="1"/>
              <a:t>Glucocorticoids</a:t>
            </a:r>
            <a:endParaRPr lang="en-US" sz="2800" dirty="0"/>
          </a:p>
          <a:p>
            <a:pPr lvl="1"/>
            <a:r>
              <a:rPr lang="en-US" sz="2400" dirty="0"/>
              <a:t>Stimulate steroid-induced euphoria which stimulates appetite</a:t>
            </a:r>
          </a:p>
          <a:p>
            <a:pPr lvl="1"/>
            <a:r>
              <a:rPr lang="en-US" sz="2400" dirty="0"/>
              <a:t>Side effects include </a:t>
            </a:r>
            <a:r>
              <a:rPr lang="en-US" sz="2400" dirty="0" err="1"/>
              <a:t>polydipsia</a:t>
            </a:r>
            <a:r>
              <a:rPr lang="en-US" sz="2400" dirty="0"/>
              <a:t>, </a:t>
            </a:r>
            <a:r>
              <a:rPr lang="en-US" sz="2400" dirty="0" err="1"/>
              <a:t>polyuria</a:t>
            </a:r>
            <a:r>
              <a:rPr lang="en-US" sz="2400" dirty="0"/>
              <a:t>, dull </a:t>
            </a:r>
            <a:r>
              <a:rPr lang="en-US" sz="2400" dirty="0" err="1"/>
              <a:t>haircoat</a:t>
            </a:r>
            <a:r>
              <a:rPr lang="en-US" sz="2400" dirty="0"/>
              <a:t>, weight gain, and behavioral changes</a:t>
            </a:r>
          </a:p>
          <a:p>
            <a:r>
              <a:rPr lang="en-US" sz="2800" dirty="0"/>
              <a:t>Anabolic steroids</a:t>
            </a:r>
          </a:p>
          <a:p>
            <a:pPr lvl="1"/>
            <a:r>
              <a:rPr lang="en-US" sz="2400" dirty="0"/>
              <a:t>Stimulate </a:t>
            </a:r>
            <a:r>
              <a:rPr lang="en-US" sz="2400" dirty="0" err="1"/>
              <a:t>hematopoiesis</a:t>
            </a:r>
            <a:r>
              <a:rPr lang="en-US" sz="2400" dirty="0"/>
              <a:t>, appetite, and weight gain</a:t>
            </a:r>
          </a:p>
          <a:p>
            <a:pPr lvl="1"/>
            <a:r>
              <a:rPr lang="en-US" sz="2400" dirty="0"/>
              <a:t>Side effects include </a:t>
            </a:r>
            <a:r>
              <a:rPr lang="en-US" sz="2400" dirty="0" err="1"/>
              <a:t>hepatotoxicity</a:t>
            </a:r>
            <a:r>
              <a:rPr lang="en-US" sz="2400" dirty="0"/>
              <a:t>, </a:t>
            </a:r>
            <a:r>
              <a:rPr lang="en-US" sz="2400" dirty="0" err="1"/>
              <a:t>masculinization</a:t>
            </a:r>
            <a:r>
              <a:rPr lang="en-US" sz="2400" dirty="0"/>
              <a:t>, and early closure of growth plate in young animals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Appetite Stimulating Drugs</a:t>
            </a:r>
            <a:endParaRPr lang="en-US" dirty="0"/>
          </a:p>
        </p:txBody>
      </p:sp>
      <p:sp>
        <p:nvSpPr>
          <p:cNvPr id="4" name="Content Placeholder 2"/>
          <p:cNvSpPr>
            <a:spLocks noGrp="1"/>
          </p:cNvSpPr>
          <p:nvPr>
            <p:ph idx="1"/>
          </p:nvPr>
        </p:nvSpPr>
        <p:spPr/>
        <p:txBody>
          <a:bodyPr/>
          <a:lstStyle/>
          <a:p>
            <a:r>
              <a:rPr lang="en-US" sz="2800" i="1" dirty="0" err="1"/>
              <a:t>Progestins</a:t>
            </a:r>
            <a:endParaRPr lang="en-US" sz="2800" dirty="0"/>
          </a:p>
          <a:p>
            <a:pPr lvl="1"/>
            <a:r>
              <a:rPr lang="en-US" sz="2400" dirty="0"/>
              <a:t>Used to stimulate appetite and promote weight gain in anorectic cats and dogs</a:t>
            </a:r>
          </a:p>
          <a:p>
            <a:pPr lvl="1"/>
            <a:r>
              <a:rPr lang="en-US" sz="2400" dirty="0"/>
              <a:t>Side effects include behavioral changes, </a:t>
            </a:r>
            <a:r>
              <a:rPr lang="en-US" sz="2400" dirty="0" err="1"/>
              <a:t>endometritis</a:t>
            </a:r>
            <a:r>
              <a:rPr lang="en-US" sz="2400" dirty="0"/>
              <a:t>, and mammary </a:t>
            </a:r>
            <a:r>
              <a:rPr lang="en-US" sz="2400" dirty="0" smtClean="0"/>
              <a:t>enlargement</a:t>
            </a:r>
            <a:endParaRPr lang="en-US" sz="2400" dirty="0"/>
          </a:p>
        </p:txBody>
      </p:sp>
      <p:pic>
        <p:nvPicPr>
          <p:cNvPr id="13314" name="Picture 2"/>
          <p:cNvPicPr>
            <a:picLocks noChangeAspect="1" noChangeArrowheads="1"/>
          </p:cNvPicPr>
          <p:nvPr/>
        </p:nvPicPr>
        <p:blipFill>
          <a:blip r:embed="rId2" cstate="print"/>
          <a:srcRect/>
          <a:stretch>
            <a:fillRect/>
          </a:stretch>
        </p:blipFill>
        <p:spPr bwMode="auto">
          <a:xfrm>
            <a:off x="3352800" y="3733800"/>
            <a:ext cx="4419600" cy="2943454"/>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Appetite Suppression</a:t>
            </a:r>
            <a:endParaRPr lang="en-US" dirty="0"/>
          </a:p>
        </p:txBody>
      </p:sp>
      <p:sp>
        <p:nvSpPr>
          <p:cNvPr id="3" name="Content Placeholder 2"/>
          <p:cNvSpPr>
            <a:spLocks noGrp="1"/>
          </p:cNvSpPr>
          <p:nvPr>
            <p:ph idx="1"/>
          </p:nvPr>
        </p:nvSpPr>
        <p:spPr/>
        <p:txBody>
          <a:bodyPr/>
          <a:lstStyle/>
          <a:p>
            <a:r>
              <a:rPr lang="en-US" sz="2800" dirty="0" err="1" smtClean="0"/>
              <a:t>Dirlotapide</a:t>
            </a:r>
            <a:r>
              <a:rPr lang="en-US" sz="2800" dirty="0" smtClean="0"/>
              <a:t> (</a:t>
            </a:r>
            <a:r>
              <a:rPr lang="en-US" sz="2800" dirty="0" err="1" smtClean="0"/>
              <a:t>Slentrol</a:t>
            </a:r>
            <a:r>
              <a:rPr lang="en-US" sz="2800" dirty="0" smtClean="0"/>
              <a:t>®)</a:t>
            </a:r>
            <a:endParaRPr lang="en-US" sz="2800" dirty="0" smtClean="0"/>
          </a:p>
          <a:p>
            <a:pPr lvl="1"/>
            <a:r>
              <a:rPr lang="en-US" sz="2400" dirty="0" smtClean="0"/>
              <a:t>Drug for management of obesity in dogs</a:t>
            </a:r>
          </a:p>
          <a:p>
            <a:pPr lvl="1"/>
            <a:r>
              <a:rPr lang="en-US" sz="2400" dirty="0" smtClean="0"/>
              <a:t>Side effects include vomiting, diarrhea, lethargy, and anorexia</a:t>
            </a:r>
          </a:p>
          <a:p>
            <a:pPr>
              <a:buNone/>
            </a:pPr>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1143000" y="3429000"/>
            <a:ext cx="3200400" cy="3285744"/>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5181600" y="3733800"/>
            <a:ext cx="3810000" cy="24574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48512" y="304800"/>
            <a:ext cx="8095488" cy="1143000"/>
          </a:xfrm>
        </p:spPr>
        <p:txBody>
          <a:bodyPr>
            <a:normAutofit fontScale="90000"/>
          </a:bodyPr>
          <a:lstStyle/>
          <a:p>
            <a:r>
              <a:rPr lang="en-US" dirty="0" smtClean="0"/>
              <a:t>Control Mechanisms of the GI Tract</a:t>
            </a:r>
            <a:endParaRPr lang="en-US" dirty="0"/>
          </a:p>
        </p:txBody>
      </p:sp>
      <p:sp>
        <p:nvSpPr>
          <p:cNvPr id="9" name="Rectangle 3"/>
          <p:cNvSpPr>
            <a:spLocks noGrp="1" noChangeArrowheads="1"/>
          </p:cNvSpPr>
          <p:nvPr>
            <p:ph idx="1"/>
          </p:nvPr>
        </p:nvSpPr>
        <p:spPr/>
        <p:txBody>
          <a:bodyPr/>
          <a:lstStyle/>
          <a:p>
            <a:pPr>
              <a:lnSpc>
                <a:spcPct val="90000"/>
              </a:lnSpc>
            </a:pPr>
            <a:r>
              <a:rPr lang="en-US" sz="2400" dirty="0"/>
              <a:t>One control mechanism of the GI tract is the autonomic nervous system (parasympathetic and sympathetic branches)</a:t>
            </a:r>
          </a:p>
          <a:p>
            <a:pPr>
              <a:lnSpc>
                <a:spcPct val="90000"/>
              </a:lnSpc>
            </a:pPr>
            <a:r>
              <a:rPr lang="en-US" sz="2400" dirty="0"/>
              <a:t>Parasympathetic stimulation increases intestinal motility, increases GI secretions, and relaxes sphincters</a:t>
            </a:r>
          </a:p>
          <a:p>
            <a:pPr lvl="1">
              <a:lnSpc>
                <a:spcPct val="90000"/>
              </a:lnSpc>
            </a:pPr>
            <a:r>
              <a:rPr lang="en-US" sz="2000" dirty="0"/>
              <a:t>Cholinergic drugs simulate these actions</a:t>
            </a:r>
          </a:p>
          <a:p>
            <a:pPr lvl="1">
              <a:lnSpc>
                <a:spcPct val="90000"/>
              </a:lnSpc>
            </a:pPr>
            <a:r>
              <a:rPr lang="en-US" sz="2000" dirty="0" err="1"/>
              <a:t>Anticholinergic</a:t>
            </a:r>
            <a:r>
              <a:rPr lang="en-US" sz="2000" dirty="0"/>
              <a:t> drugs inhibit these actions</a:t>
            </a:r>
          </a:p>
          <a:p>
            <a:pPr>
              <a:lnSpc>
                <a:spcPct val="90000"/>
              </a:lnSpc>
            </a:pPr>
            <a:r>
              <a:rPr lang="en-US" sz="2400" dirty="0"/>
              <a:t>Sympathetic stimulation decreases intestinal motility, decreases GI secretions, and inhibits the action of sphincters</a:t>
            </a:r>
          </a:p>
          <a:p>
            <a:pPr lvl="1">
              <a:lnSpc>
                <a:spcPct val="90000"/>
              </a:lnSpc>
            </a:pPr>
            <a:r>
              <a:rPr lang="en-US" sz="2000" dirty="0"/>
              <a:t>Sympathetic nerves simulate these actions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Gastrointestinal Disorders</a:t>
            </a:r>
            <a:endParaRPr lang="en-US" dirty="0"/>
          </a:p>
        </p:txBody>
      </p:sp>
      <p:sp>
        <p:nvSpPr>
          <p:cNvPr id="4" name="Content Placeholder 2"/>
          <p:cNvSpPr>
            <a:spLocks noGrp="1"/>
          </p:cNvSpPr>
          <p:nvPr>
            <p:ph idx="1"/>
          </p:nvPr>
        </p:nvSpPr>
        <p:spPr/>
        <p:txBody>
          <a:bodyPr/>
          <a:lstStyle/>
          <a:p>
            <a:r>
              <a:rPr lang="en-US" sz="2800" dirty="0"/>
              <a:t>Among the most common complains in veterinary medicine</a:t>
            </a:r>
          </a:p>
          <a:p>
            <a:r>
              <a:rPr lang="en-US" sz="2800" dirty="0"/>
              <a:t>Underlying causes include:</a:t>
            </a:r>
          </a:p>
          <a:p>
            <a:pPr lvl="1"/>
            <a:r>
              <a:rPr lang="en-US" sz="2400" dirty="0"/>
              <a:t>Infectious sources, dietary excess, adverse drug effects, systemic disease</a:t>
            </a:r>
            <a:endParaRPr lang="en-US" dirty="0"/>
          </a:p>
          <a:p>
            <a:r>
              <a:rPr lang="en-US" sz="2800" dirty="0"/>
              <a:t>These disorders result in clinical signs such as:</a:t>
            </a:r>
          </a:p>
          <a:p>
            <a:pPr lvl="1"/>
            <a:r>
              <a:rPr lang="en-US" sz="2400" dirty="0"/>
              <a:t>Diarrhea, constipation, vomiting, bloat, ulcer development, </a:t>
            </a:r>
            <a:r>
              <a:rPr lang="en-US" sz="2400" dirty="0" smtClean="0"/>
              <a:t>(generally associated with pain)</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Drugs Affecting the GI Tract</a:t>
            </a:r>
            <a:endParaRPr lang="en-US" dirty="0"/>
          </a:p>
        </p:txBody>
      </p:sp>
      <p:sp>
        <p:nvSpPr>
          <p:cNvPr id="5" name="Content Placeholder 4"/>
          <p:cNvSpPr>
            <a:spLocks noGrp="1"/>
          </p:cNvSpPr>
          <p:nvPr>
            <p:ph sz="half" idx="2"/>
          </p:nvPr>
        </p:nvSpPr>
        <p:spPr>
          <a:xfrm>
            <a:off x="4553712" y="1524000"/>
            <a:ext cx="4590288" cy="4663440"/>
          </a:xfrm>
        </p:spPr>
        <p:txBody>
          <a:bodyPr>
            <a:normAutofit/>
          </a:bodyPr>
          <a:lstStyle/>
          <a:p>
            <a:pPr>
              <a:lnSpc>
                <a:spcPct val="90000"/>
              </a:lnSpc>
            </a:pPr>
            <a:r>
              <a:rPr lang="en-US" dirty="0" err="1" smtClean="0"/>
              <a:t>Antisialogues</a:t>
            </a:r>
            <a:endParaRPr lang="en-US" dirty="0" smtClean="0"/>
          </a:p>
          <a:p>
            <a:pPr lvl="1">
              <a:lnSpc>
                <a:spcPct val="90000"/>
              </a:lnSpc>
            </a:pPr>
            <a:r>
              <a:rPr lang="en-US" dirty="0" smtClean="0"/>
              <a:t>Drugs that decrease salivary flow</a:t>
            </a:r>
          </a:p>
          <a:p>
            <a:pPr lvl="1">
              <a:lnSpc>
                <a:spcPct val="90000"/>
              </a:lnSpc>
            </a:pPr>
            <a:r>
              <a:rPr lang="en-US" dirty="0" smtClean="0"/>
              <a:t>Used to limit the flow of excess saliva, which often occurs secondary to anesthetic drug use</a:t>
            </a:r>
          </a:p>
          <a:p>
            <a:pPr lvl="2">
              <a:lnSpc>
                <a:spcPct val="90000"/>
              </a:lnSpc>
            </a:pPr>
            <a:r>
              <a:rPr lang="en-US" dirty="0" smtClean="0"/>
              <a:t>Examples include </a:t>
            </a:r>
            <a:r>
              <a:rPr lang="en-US" b="1" dirty="0" err="1" smtClean="0">
                <a:solidFill>
                  <a:srgbClr val="0070C0"/>
                </a:solidFill>
              </a:rPr>
              <a:t>anticholinergics</a:t>
            </a:r>
            <a:r>
              <a:rPr lang="en-US" dirty="0" smtClean="0"/>
              <a:t> such as </a:t>
            </a:r>
            <a:r>
              <a:rPr lang="en-US" b="1" dirty="0" err="1" smtClean="0"/>
              <a:t>glycopyrrolate</a:t>
            </a:r>
            <a:r>
              <a:rPr lang="en-US" dirty="0" smtClean="0"/>
              <a:t> and </a:t>
            </a:r>
            <a:r>
              <a:rPr lang="en-US" b="1" dirty="0" smtClean="0"/>
              <a:t>atropine</a:t>
            </a:r>
          </a:p>
          <a:p>
            <a:pPr lvl="2">
              <a:lnSpc>
                <a:spcPct val="90000"/>
              </a:lnSpc>
            </a:pPr>
            <a:r>
              <a:rPr lang="en-US" dirty="0" smtClean="0"/>
              <a:t>These drugs can also affect peristalsis because they are also used to treat vomiting, diarrhea, and excess gastric secretion</a:t>
            </a:r>
          </a:p>
          <a:p>
            <a:endParaRPr lang="en-US" dirty="0"/>
          </a:p>
        </p:txBody>
      </p:sp>
      <p:pic>
        <p:nvPicPr>
          <p:cNvPr id="6" name="Picture 4" descr="http://img.webmd.com/dtmcms/live/webmd/consumer_assets/site_images/articles/health_tools/is_my_dog_normal_slideshow/jiu_rf_photo_of_drooling_chocolate_lab.jpg"/>
          <p:cNvPicPr>
            <a:picLocks noGrp="1" noChangeAspect="1" noChangeArrowheads="1"/>
          </p:cNvPicPr>
          <p:nvPr>
            <p:ph sz="half" idx="1"/>
          </p:nvPr>
        </p:nvPicPr>
        <p:blipFill>
          <a:blip r:embed="rId2" cstate="print"/>
          <a:srcRect/>
          <a:stretch>
            <a:fillRect/>
          </a:stretch>
        </p:blipFill>
        <p:spPr bwMode="auto">
          <a:xfrm>
            <a:off x="729089" y="2133600"/>
            <a:ext cx="4363611" cy="296513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http://www.shopmedvet.com/images/uploads/5294_5355_thumb.jpg"/>
          <p:cNvPicPr>
            <a:picLocks noChangeAspect="1" noChangeArrowheads="1"/>
          </p:cNvPicPr>
          <p:nvPr/>
        </p:nvPicPr>
        <p:blipFill>
          <a:blip r:embed="rId2" cstate="print"/>
          <a:srcRect/>
          <a:stretch>
            <a:fillRect/>
          </a:stretch>
        </p:blipFill>
        <p:spPr bwMode="auto">
          <a:xfrm>
            <a:off x="3200400" y="4000500"/>
            <a:ext cx="2857500" cy="2857500"/>
          </a:xfrm>
          <a:prstGeom prst="rect">
            <a:avLst/>
          </a:prstGeom>
          <a:noFill/>
        </p:spPr>
      </p:pic>
      <p:sp>
        <p:nvSpPr>
          <p:cNvPr id="16390" name="Rectangle 6"/>
          <p:cNvSpPr>
            <a:spLocks noGrp="1" noChangeArrowheads="1"/>
          </p:cNvSpPr>
          <p:nvPr>
            <p:ph type="title" idx="4294967295"/>
          </p:nvPr>
        </p:nvSpPr>
        <p:spPr/>
        <p:txBody>
          <a:bodyPr>
            <a:normAutofit fontScale="90000"/>
          </a:bodyPr>
          <a:lstStyle/>
          <a:p>
            <a:r>
              <a:rPr lang="en-US" dirty="0" err="1"/>
              <a:t>Glycopyrrolate</a:t>
            </a:r>
            <a:r>
              <a:rPr lang="en-US" dirty="0"/>
              <a:t> (</a:t>
            </a:r>
            <a:r>
              <a:rPr lang="en-US" dirty="0" err="1"/>
              <a:t>Robinul</a:t>
            </a:r>
            <a:r>
              <a:rPr lang="en-US" dirty="0" smtClean="0"/>
              <a:t>) and Atropine</a:t>
            </a:r>
            <a:endParaRPr lang="en-US" dirty="0"/>
          </a:p>
        </p:txBody>
      </p:sp>
      <p:pic>
        <p:nvPicPr>
          <p:cNvPr id="16392" name="Picture 8" descr="http://www.pharmacyescrow.com/images/products/3937_ROBINUL.jpg"/>
          <p:cNvPicPr>
            <a:picLocks noChangeAspect="1" noChangeArrowheads="1"/>
          </p:cNvPicPr>
          <p:nvPr/>
        </p:nvPicPr>
        <p:blipFill>
          <a:blip r:embed="rId3" cstate="print"/>
          <a:srcRect/>
          <a:stretch>
            <a:fillRect/>
          </a:stretch>
        </p:blipFill>
        <p:spPr bwMode="auto">
          <a:xfrm>
            <a:off x="1295400" y="2057400"/>
            <a:ext cx="2320925" cy="3121025"/>
          </a:xfrm>
          <a:prstGeom prst="rect">
            <a:avLst/>
          </a:prstGeom>
          <a:noFill/>
        </p:spPr>
      </p:pic>
      <p:pic>
        <p:nvPicPr>
          <p:cNvPr id="5" name="Picture 6" descr="C:\Documents and Settings\Catherine\My Documents\My Pictures\untitled.bmp"/>
          <p:cNvPicPr>
            <a:picLocks noChangeAspect="1" noChangeArrowheads="1"/>
          </p:cNvPicPr>
          <p:nvPr/>
        </p:nvPicPr>
        <p:blipFill>
          <a:blip r:embed="rId4" cstate="print"/>
          <a:srcRect/>
          <a:stretch>
            <a:fillRect/>
          </a:stretch>
        </p:blipFill>
        <p:spPr bwMode="auto">
          <a:xfrm>
            <a:off x="5562600" y="1524000"/>
            <a:ext cx="2362200" cy="47244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170</TotalTime>
  <Words>1782</Words>
  <Application>Microsoft Office PowerPoint</Application>
  <PresentationFormat>On-screen Show (4:3)</PresentationFormat>
  <Paragraphs>290</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Solstice</vt:lpstr>
      <vt:lpstr>Chapter 11   Gastrointestinal Drugs</vt:lpstr>
      <vt:lpstr>Slide 2</vt:lpstr>
      <vt:lpstr>Slide 3</vt:lpstr>
      <vt:lpstr>Slide 4</vt:lpstr>
      <vt:lpstr>Autonomic Nervous System</vt:lpstr>
      <vt:lpstr>Control Mechanisms of the GI Tract</vt:lpstr>
      <vt:lpstr>Gastrointestinal Disorders</vt:lpstr>
      <vt:lpstr>Drugs Affecting the GI Tract</vt:lpstr>
      <vt:lpstr>Glycopyrrolate (Robinul) and Atropine</vt:lpstr>
      <vt:lpstr>Antidiarrheals</vt:lpstr>
      <vt:lpstr>Antidiarrheals</vt:lpstr>
      <vt:lpstr>Antidiarrheals</vt:lpstr>
      <vt:lpstr>Antidiarrheals</vt:lpstr>
      <vt:lpstr>Antidiarrheals</vt:lpstr>
      <vt:lpstr>Probiotics</vt:lpstr>
      <vt:lpstr>Slide 16</vt:lpstr>
      <vt:lpstr>Antidiarrheals</vt:lpstr>
      <vt:lpstr>Metronidazole</vt:lpstr>
      <vt:lpstr>Laxatives</vt:lpstr>
      <vt:lpstr>Laxatives</vt:lpstr>
      <vt:lpstr>Laxatives</vt:lpstr>
      <vt:lpstr>Laxatives</vt:lpstr>
      <vt:lpstr>Laxatives</vt:lpstr>
      <vt:lpstr>Laxatives</vt:lpstr>
      <vt:lpstr>Slide 25</vt:lpstr>
      <vt:lpstr>Antiemetics</vt:lpstr>
      <vt:lpstr>Antiemetics</vt:lpstr>
      <vt:lpstr>Antiemetics</vt:lpstr>
      <vt:lpstr>Antiemetics</vt:lpstr>
      <vt:lpstr>Antiemetics</vt:lpstr>
      <vt:lpstr>Antiemetics</vt:lpstr>
      <vt:lpstr>Antiemetics</vt:lpstr>
      <vt:lpstr>Maropitant (Cerenia®)</vt:lpstr>
      <vt:lpstr>Antiemetics</vt:lpstr>
      <vt:lpstr>Emetics</vt:lpstr>
      <vt:lpstr>Emetics</vt:lpstr>
      <vt:lpstr>Inducing Emesis</vt:lpstr>
      <vt:lpstr>Antiulcer Drugs</vt:lpstr>
      <vt:lpstr>Antiulcer Drugs</vt:lpstr>
      <vt:lpstr>Antiulcer Drugs</vt:lpstr>
      <vt:lpstr>Antiulcer Drugs</vt:lpstr>
      <vt:lpstr>Antiulcer Drugs</vt:lpstr>
      <vt:lpstr>Slide 43</vt:lpstr>
      <vt:lpstr>Antifoaming Agents</vt:lpstr>
      <vt:lpstr>Motility Enhancing</vt:lpstr>
      <vt:lpstr>Prokinetic Agents</vt:lpstr>
      <vt:lpstr>Prokinetic Agents</vt:lpstr>
      <vt:lpstr>Enzyme Supplements</vt:lpstr>
      <vt:lpstr>Appetite-Stimulating Drugs</vt:lpstr>
      <vt:lpstr>Appetite Stimulating Drugs</vt:lpstr>
      <vt:lpstr>Appetite Stimulating Drugs</vt:lpstr>
      <vt:lpstr>Appetite Suppression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Mechanisms of the GI Tract</dc:title>
  <dc:creator>Lori</dc:creator>
  <cp:lastModifiedBy>Lori</cp:lastModifiedBy>
  <cp:revision>19</cp:revision>
  <dcterms:created xsi:type="dcterms:W3CDTF">2010-06-03T00:36:05Z</dcterms:created>
  <dcterms:modified xsi:type="dcterms:W3CDTF">2010-06-03T03:26:40Z</dcterms:modified>
</cp:coreProperties>
</file>